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511" r:id="rId4"/>
    <p:sldId id="512" r:id="rId5"/>
    <p:sldId id="514" r:id="rId6"/>
    <p:sldId id="258" r:id="rId7"/>
    <p:sldId id="260" r:id="rId8"/>
    <p:sldId id="291" r:id="rId9"/>
    <p:sldId id="259" r:id="rId10"/>
    <p:sldId id="292" r:id="rId11"/>
    <p:sldId id="293" r:id="rId12"/>
    <p:sldId id="359" r:id="rId13"/>
    <p:sldId id="308" r:id="rId14"/>
    <p:sldId id="360" r:id="rId15"/>
    <p:sldId id="309" r:id="rId16"/>
    <p:sldId id="345" r:id="rId17"/>
    <p:sldId id="312" r:id="rId18"/>
    <p:sldId id="313" r:id="rId19"/>
    <p:sldId id="315" r:id="rId20"/>
    <p:sldId id="376" r:id="rId21"/>
    <p:sldId id="377" r:id="rId22"/>
    <p:sldId id="378" r:id="rId23"/>
    <p:sldId id="391" r:id="rId24"/>
    <p:sldId id="392" r:id="rId25"/>
    <p:sldId id="370" r:id="rId26"/>
    <p:sldId id="369" r:id="rId27"/>
    <p:sldId id="371" r:id="rId28"/>
    <p:sldId id="373" r:id="rId29"/>
    <p:sldId id="393" r:id="rId30"/>
    <p:sldId id="506" r:id="rId31"/>
    <p:sldId id="509" r:id="rId32"/>
    <p:sldId id="510" r:id="rId33"/>
    <p:sldId id="347" r:id="rId34"/>
    <p:sldId id="348" r:id="rId35"/>
    <p:sldId id="361" r:id="rId36"/>
    <p:sldId id="331" r:id="rId37"/>
    <p:sldId id="330" r:id="rId38"/>
    <p:sldId id="362" r:id="rId39"/>
    <p:sldId id="268" r:id="rId40"/>
    <p:sldId id="269" r:id="rId41"/>
    <p:sldId id="270" r:id="rId42"/>
    <p:sldId id="272" r:id="rId43"/>
    <p:sldId id="350" r:id="rId44"/>
    <p:sldId id="351" r:id="rId45"/>
    <p:sldId id="352" r:id="rId46"/>
    <p:sldId id="353" r:id="rId47"/>
    <p:sldId id="354" r:id="rId48"/>
    <p:sldId id="51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31"/>
    <p:restoredTop sz="93663"/>
  </p:normalViewPr>
  <p:slideViewPr>
    <p:cSldViewPr snapToGrid="0" snapToObjects="1">
      <p:cViewPr varScale="1">
        <p:scale>
          <a:sx n="100" d="100"/>
          <a:sy n="100" d="100"/>
        </p:scale>
        <p:origin x="13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375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H:\&#1042;&#1057;&#1045;%20&#1092;&#1072;&#1081;&#1083;&#1099;\&#1060;&#1056;&#1062;%20&#1092;&#1083;&#1077;&#1096;&#1082;&#1072;\&#1056;&#1072;&#1079;&#1088;&#1072;&#1073;&#1086;&#1090;&#1082;&#1072;%20&#1040;&#1054;&#1054;&#1055;%20&#1089;%20&#1056;&#1040;&#1057;\2018-2020%20&#1075;&#1086;&#1076;\&#1040;&#1087;&#1088;&#1086;&#1073;&#1072;&#1094;&#1080;&#1103;%20&#1055;&#1040;&#1054;&#1054;&#1055;%20&#1044;&#1054;%20&#1076;&#1077;&#1090;&#1077;&#1081;%20&#1089;%20&#1056;&#1040;&#1057;\&#1044;&#1086;&#1082;&#1091;&#1084;&#1077;&#1085;&#1090;&#1072;&#1094;&#1080;&#1103;%20&#1060;&#1056;&#1062;%20&#1087;&#1086;%20&#1040;&#1087;&#1088;&#1086;&#1073;&#1072;&#1094;&#1080;&#1080;\&#1044;&#1080;&#1072;&#1075;&#1085;&#1086;&#1089;&#1090;&#1080;&#1082;&#1072;%20&#1076;&#1077;&#1090;&#1077;&#1081;%20&#1043;&#1050;&#1055;\&#1057;&#1074;&#1086;&#1076;&#1085;&#1099;&#1077;%20&#1076;&#1072;&#1085;&#1085;&#1099;&#1077;%20&#1087;&#1086;%20&#1076;&#1080;&#1072;&#1075;&#1085;&#1086;&#1089;&#1090;&#1080;&#1082;&#1077;\&#1044;&#1080;&#1072;&#1075;&#1088;&#1072;&#1084;&#1084;&#1099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200" i="1"/>
              <a:t>Динамика </a:t>
            </a:r>
            <a:r>
              <a:rPr lang="ru-RU" sz="1200" b="0" i="1"/>
              <a:t>в развитии детей: </a:t>
            </a:r>
          </a:p>
          <a:p>
            <a:pPr>
              <a:defRPr/>
            </a:pPr>
            <a:r>
              <a:rPr lang="ru-RU" sz="1200" b="1" i="1"/>
              <a:t>снижение необходимости в поддержке</a:t>
            </a:r>
          </a:p>
        </c:rich>
      </c:tx>
      <c:layout>
        <c:manualLayout>
          <c:xMode val="edge"/>
          <c:yMode val="edge"/>
          <c:x val="0.123647667685790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2427188739772306E-2"/>
          <c:y val="0.23902220592627293"/>
          <c:w val="0.5366867506341586"/>
          <c:h val="0.65914167626727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'Выпускники ГКП'!$A$17</c:f>
              <c:strCache>
                <c:ptCount val="1"/>
                <c:pt idx="0">
                  <c:v>1 уровень (поддержка)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2.0202028235913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5B1-41F6-A7BE-E66DE899229F}"/>
                </c:ext>
              </c:extLst>
            </c:dLbl>
            <c:dLbl>
              <c:idx val="1"/>
              <c:layout>
                <c:manualLayout>
                  <c:x val="0"/>
                  <c:y val="3.03030423538704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5B1-41F6-A7BE-E66DE899229F}"/>
                </c:ext>
              </c:extLst>
            </c:dLbl>
            <c:dLbl>
              <c:idx val="2"/>
              <c:layout>
                <c:manualLayout>
                  <c:x val="0"/>
                  <c:y val="2.0202028235913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5B1-41F6-A7BE-E66DE899229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'Выпускники ГКП'!$B$16:$D$16</c:f>
              <c:numCache>
                <c:formatCode>mmm/yy</c:formatCode>
                <c:ptCount val="3"/>
                <c:pt idx="0">
                  <c:v>43709</c:v>
                </c:pt>
                <c:pt idx="1">
                  <c:v>43831</c:v>
                </c:pt>
                <c:pt idx="2">
                  <c:v>43952</c:v>
                </c:pt>
              </c:numCache>
            </c:numRef>
          </c:cat>
          <c:val>
            <c:numRef>
              <c:f>'Выпускники ГКП'!$B$17:$D$17</c:f>
              <c:numCache>
                <c:formatCode>0%</c:formatCode>
                <c:ptCount val="3"/>
                <c:pt idx="0">
                  <c:v>0.13</c:v>
                </c:pt>
                <c:pt idx="1">
                  <c:v>0.22</c:v>
                </c:pt>
                <c:pt idx="2">
                  <c:v>0.35000000000000031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5B1-41F6-A7BE-E66DE899229F}"/>
            </c:ext>
          </c:extLst>
        </c:ser>
        <c:ser>
          <c:idx val="1"/>
          <c:order val="1"/>
          <c:tx>
            <c:strRef>
              <c:f>'Выпускники ГКП'!$A$18</c:f>
              <c:strCache>
                <c:ptCount val="1"/>
                <c:pt idx="0">
                  <c:v>2 уровень (существенная поддержка)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3.0303042353870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5B1-41F6-A7BE-E66DE899229F}"/>
                </c:ext>
              </c:extLst>
            </c:dLbl>
            <c:dLbl>
              <c:idx val="1"/>
              <c:layout>
                <c:manualLayout>
                  <c:x val="0"/>
                  <c:y val="2.0202028235913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5B1-41F6-A7BE-E66DE899229F}"/>
                </c:ext>
              </c:extLst>
            </c:dLbl>
            <c:dLbl>
              <c:idx val="2"/>
              <c:layout>
                <c:manualLayout>
                  <c:x val="-6.0806373292037398E-17"/>
                  <c:y val="1.5151521176935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5B1-41F6-A7BE-E66DE899229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'Выпускники ГКП'!$B$16:$D$16</c:f>
              <c:numCache>
                <c:formatCode>mmm/yy</c:formatCode>
                <c:ptCount val="3"/>
                <c:pt idx="0">
                  <c:v>43709</c:v>
                </c:pt>
                <c:pt idx="1">
                  <c:v>43831</c:v>
                </c:pt>
                <c:pt idx="2">
                  <c:v>43952</c:v>
                </c:pt>
              </c:numCache>
            </c:numRef>
          </c:cat>
          <c:val>
            <c:numRef>
              <c:f>'Выпускники ГКП'!$B$18:$D$18</c:f>
              <c:numCache>
                <c:formatCode>0%</c:formatCode>
                <c:ptCount val="3"/>
                <c:pt idx="0">
                  <c:v>0.47000000000000008</c:v>
                </c:pt>
                <c:pt idx="1">
                  <c:v>0.44</c:v>
                </c:pt>
                <c:pt idx="2">
                  <c:v>0.43000000000000038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5B1-41F6-A7BE-E66DE899229F}"/>
            </c:ext>
          </c:extLst>
        </c:ser>
        <c:ser>
          <c:idx val="2"/>
          <c:order val="2"/>
          <c:tx>
            <c:strRef>
              <c:f>'Выпускники ГКП'!$A$19</c:f>
              <c:strCache>
                <c:ptCount val="1"/>
                <c:pt idx="0">
                  <c:v>3 уровень (очень существенная поддержка)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950248756218969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5B1-41F6-A7BE-E66DE899229F}"/>
                </c:ext>
              </c:extLst>
            </c:dLbl>
            <c:dLbl>
              <c:idx val="1"/>
              <c:layout>
                <c:manualLayout>
                  <c:x val="1.658374792703151E-2"/>
                  <c:y val="1.5151521176935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5B1-41F6-A7BE-E66DE899229F}"/>
                </c:ext>
              </c:extLst>
            </c:dLbl>
            <c:dLbl>
              <c:idx val="2"/>
              <c:layout>
                <c:manualLayout>
                  <c:x val="0"/>
                  <c:y val="3.0303042353870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5B1-41F6-A7BE-E66DE899229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'Выпускники ГКП'!$B$16:$D$16</c:f>
              <c:numCache>
                <c:formatCode>mmm/yy</c:formatCode>
                <c:ptCount val="3"/>
                <c:pt idx="0">
                  <c:v>43709</c:v>
                </c:pt>
                <c:pt idx="1">
                  <c:v>43831</c:v>
                </c:pt>
                <c:pt idx="2">
                  <c:v>43952</c:v>
                </c:pt>
              </c:numCache>
            </c:numRef>
          </c:cat>
          <c:val>
            <c:numRef>
              <c:f>'Выпускники ГКП'!$B$19:$D$19</c:f>
              <c:numCache>
                <c:formatCode>0%</c:formatCode>
                <c:ptCount val="3"/>
                <c:pt idx="0">
                  <c:v>0.3900000000000014</c:v>
                </c:pt>
                <c:pt idx="1">
                  <c:v>0.34</c:v>
                </c:pt>
                <c:pt idx="2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5B1-41F6-A7BE-E66DE89922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354240"/>
        <c:axId val="179540352"/>
      </c:barChart>
      <c:catAx>
        <c:axId val="179354240"/>
        <c:scaling>
          <c:orientation val="minMax"/>
        </c:scaling>
        <c:delete val="0"/>
        <c:axPos val="b"/>
        <c:numFmt formatCode="mmm/yy" sourceLinked="1"/>
        <c:majorTickMark val="out"/>
        <c:minorTickMark val="none"/>
        <c:tickLblPos val="nextTo"/>
        <c:crossAx val="179540352"/>
        <c:crosses val="autoZero"/>
        <c:auto val="0"/>
        <c:lblAlgn val="ctr"/>
        <c:lblOffset val="100"/>
        <c:noMultiLvlLbl val="0"/>
      </c:catAx>
      <c:valAx>
        <c:axId val="17954035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79354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3326444281237"/>
          <c:y val="0.22268648109127281"/>
          <c:w val="0.28831377639617312"/>
          <c:h val="0.70279560829544574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0.67505</cdr:x>
      <cdr:y>0.07612</cdr:y>
    </cdr:from>
    <cdr:to>
      <cdr:x>0.87631</cdr:x>
      <cdr:y>0.4083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67050" y="2095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/>
        </a:p>
      </cdr:txBody>
    </cdr:sp>
  </cdr:relSizeAnchor>
  <cdr:relSizeAnchor xmlns:cdr="http://schemas.openxmlformats.org/drawingml/2006/chartDrawing">
    <cdr:from>
      <cdr:x>0.07128</cdr:x>
      <cdr:y>0.01829</cdr:y>
    </cdr:from>
    <cdr:to>
      <cdr:x>0.88889</cdr:x>
      <cdr:y>0.18598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3850" y="57149"/>
          <a:ext cx="3714750" cy="5238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0.0566</cdr:x>
      <cdr:y>0.02134</cdr:y>
    </cdr:from>
    <cdr:to>
      <cdr:x>0.91195</cdr:x>
      <cdr:y>0.17073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7175" y="66674"/>
          <a:ext cx="3886200" cy="466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FE580-A18E-0F41-A65B-5C2412DCA74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58391-AF8D-DD43-9B6A-BD6213C2A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1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D36AF-8CD4-DE43-923B-4878DDCA680B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1B7C3-F8FE-CD48-8D33-E9F2A715D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6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3055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186;p12:notes"/>
          <p:cNvSpPr/>
          <p:nvPr/>
        </p:nvSpPr>
        <p:spPr>
          <a:xfrm>
            <a:off x="4281480" y="10155240"/>
            <a:ext cx="3273840" cy="53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fld id="{B492F64A-9463-4F1C-BC0B-DBD9B0326329}" type="slidenum">
              <a:rPr lang="ru-RU" sz="1800" b="0" strike="noStrike" spc="-1">
                <a:solidFill>
                  <a:srgbClr val="000000"/>
                </a:solidFill>
                <a:latin typeface="Arial"/>
                <a:ea typeface="Arial"/>
              </a:rPr>
              <a:t>41</a:t>
            </a:fld>
            <a:endParaRPr lang="ru-RU" sz="1800" b="0" strike="noStrike" spc="-1">
              <a:latin typeface="Arial"/>
            </a:endParaRPr>
          </a:p>
        </p:txBody>
      </p:sp>
      <p:sp>
        <p:nvSpPr>
          <p:cNvPr id="3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9075" y="812800"/>
            <a:ext cx="7116763" cy="4003675"/>
          </a:xfrm>
          <a:prstGeom prst="rect">
            <a:avLst/>
          </a:prstGeom>
        </p:spPr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4040" cy="4807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786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201;p14:notes"/>
          <p:cNvSpPr/>
          <p:nvPr/>
        </p:nvSpPr>
        <p:spPr>
          <a:xfrm>
            <a:off x="4281480" y="10155240"/>
            <a:ext cx="3273840" cy="53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fld id="{D428449F-EFD6-4E36-9163-E30D79B6D8A4}" type="slidenum">
              <a:rPr lang="ru-RU" sz="1800" b="0" strike="noStrike" spc="-1">
                <a:solidFill>
                  <a:srgbClr val="000000"/>
                </a:solidFill>
                <a:latin typeface="Arial"/>
                <a:ea typeface="Arial"/>
              </a:rPr>
              <a:t>42</a:t>
            </a:fld>
            <a:endParaRPr lang="ru-RU" sz="1800" b="0" strike="noStrike" spc="-1">
              <a:latin typeface="Arial"/>
            </a:endParaRPr>
          </a:p>
        </p:txBody>
      </p:sp>
      <p:sp>
        <p:nvSpPr>
          <p:cNvPr id="3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6762" cy="4003675"/>
          </a:xfrm>
          <a:prstGeom prst="rect">
            <a:avLst/>
          </a:prstGeom>
        </p:spPr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2600" cy="4806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32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43cd78c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043cd78c2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043cd78c2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7425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43cd78c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043cd78c2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043cd78c2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4491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43cd78c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043cd78c2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043cd78c2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81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25;gdeb005174e_0_13:notes"/>
          <p:cNvSpPr/>
          <p:nvPr/>
        </p:nvSpPr>
        <p:spPr>
          <a:xfrm>
            <a:off x="4278240" y="10156680"/>
            <a:ext cx="3278880" cy="53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fld id="{00B03952-C0DB-4986-A0B4-79F7A95F6AAF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31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3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</p:spPr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840" cy="4809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99" name="Google Shape;328;gdeb005174e_0_13:notes"/>
          <p:cNvSpPr/>
          <p:nvPr/>
        </p:nvSpPr>
        <p:spPr>
          <a:xfrm>
            <a:off x="4278240" y="10156680"/>
            <a:ext cx="3278880" cy="53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0FEC2EB6-DFA0-4A1E-8E7F-E779567DE56C}" type="slidenum">
              <a:rPr lang="ru-RU" sz="1400" b="0" strike="noStrike" spc="-1">
                <a:solidFill>
                  <a:srgbClr val="000000"/>
                </a:solidFill>
                <a:latin typeface="Arial"/>
                <a:ea typeface="Arial"/>
              </a:rPr>
              <a:t>31</a:t>
            </a:fld>
            <a:endParaRPr lang="ru-RU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2364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335;gdeb005174e_0_24:notes"/>
          <p:cNvSpPr/>
          <p:nvPr/>
        </p:nvSpPr>
        <p:spPr>
          <a:xfrm>
            <a:off x="4278240" y="10156680"/>
            <a:ext cx="3278880" cy="53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fld id="{C8555AF6-DBDE-4963-B06A-A75A8A984F6D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32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4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</p:spPr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840" cy="4809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03" name="Google Shape;338;gdeb005174e_0_24:notes"/>
          <p:cNvSpPr/>
          <p:nvPr/>
        </p:nvSpPr>
        <p:spPr>
          <a:xfrm>
            <a:off x="4278240" y="10156680"/>
            <a:ext cx="3278880" cy="53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834AA12B-4832-49DC-A2F0-AA17E08C3C4B}" type="slidenum">
              <a:rPr lang="ru-RU" sz="1400" b="0" strike="noStrike" spc="-1">
                <a:solidFill>
                  <a:srgbClr val="000000"/>
                </a:solidFill>
                <a:latin typeface="Arial"/>
                <a:ea typeface="Arial"/>
              </a:rPr>
              <a:t>32</a:t>
            </a:fld>
            <a:endParaRPr lang="ru-RU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271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67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166;p11:notes"/>
          <p:cNvSpPr/>
          <p:nvPr/>
        </p:nvSpPr>
        <p:spPr>
          <a:xfrm>
            <a:off x="4281480" y="10155240"/>
            <a:ext cx="3273840" cy="53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fld id="{1F4C8C0E-759F-435E-A4DB-FA42AC425166}" type="slidenum">
              <a:rPr lang="ru-RU" sz="1800" b="0" strike="noStrike" spc="-1">
                <a:solidFill>
                  <a:srgbClr val="000000"/>
                </a:solidFill>
                <a:latin typeface="Arial"/>
                <a:ea typeface="Arial"/>
              </a:rPr>
              <a:t>39</a:t>
            </a:fld>
            <a:endParaRPr lang="ru-RU" sz="1800" b="0" strike="noStrike" spc="-1">
              <a:latin typeface="Arial"/>
            </a:endParaRPr>
          </a:p>
        </p:txBody>
      </p:sp>
      <p:sp>
        <p:nvSpPr>
          <p:cNvPr id="357" name="PlaceHolder 1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5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9075" y="812800"/>
            <a:ext cx="7121525" cy="40068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20635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176;gdafced3700_0_0:notes"/>
          <p:cNvSpPr/>
          <p:nvPr/>
        </p:nvSpPr>
        <p:spPr>
          <a:xfrm>
            <a:off x="4281480" y="10155240"/>
            <a:ext cx="3274200" cy="53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fld id="{4A0F37DE-206F-4D3C-A1D8-989A11B5C9E0}" type="slidenum">
              <a:rPr lang="ru-RU" sz="1800" b="0" strike="noStrike" spc="-1">
                <a:solidFill>
                  <a:srgbClr val="000000"/>
                </a:solidFill>
                <a:latin typeface="Arial"/>
                <a:ea typeface="Arial"/>
              </a:rPr>
              <a:t>40</a:t>
            </a:fld>
            <a:endParaRPr lang="ru-RU" sz="1800" b="0" strike="noStrike" spc="-1">
              <a:latin typeface="Arial"/>
            </a:endParaRPr>
          </a:p>
        </p:txBody>
      </p:sp>
      <p:sp>
        <p:nvSpPr>
          <p:cNvPr id="360" name="PlaceHolder 1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6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9075" y="812800"/>
            <a:ext cx="7121525" cy="40068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6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AE2D-6C2E-994C-A604-6D5B5D1CF8A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FE76-8D8A-F84D-B2EE-1BD8ADF78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89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AE2D-6C2E-994C-A604-6D5B5D1CF8A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FE76-8D8A-F84D-B2EE-1BD8ADF78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2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AE2D-6C2E-994C-A604-6D5B5D1CF8A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FE76-8D8A-F84D-B2EE-1BD8ADF78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415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61970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AE2D-6C2E-994C-A604-6D5B5D1CF8A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FE76-8D8A-F84D-B2EE-1BD8ADF78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62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AE2D-6C2E-994C-A604-6D5B5D1CF8A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FE76-8D8A-F84D-B2EE-1BD8ADF78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972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AE2D-6C2E-994C-A604-6D5B5D1CF8A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FE76-8D8A-F84D-B2EE-1BD8ADF78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84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AE2D-6C2E-994C-A604-6D5B5D1CF8A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FE76-8D8A-F84D-B2EE-1BD8ADF78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107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AE2D-6C2E-994C-A604-6D5B5D1CF8A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FE76-8D8A-F84D-B2EE-1BD8ADF78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33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AE2D-6C2E-994C-A604-6D5B5D1CF8A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FE76-8D8A-F84D-B2EE-1BD8ADF78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754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AE2D-6C2E-994C-A604-6D5B5D1CF8A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FE76-8D8A-F84D-B2EE-1BD8ADF78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67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AE2D-6C2E-994C-A604-6D5B5D1CF8A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FE76-8D8A-F84D-B2EE-1BD8ADF78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228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7AE2D-6C2E-994C-A604-6D5B5D1CF8A6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8FE76-8D8A-F84D-B2EE-1BD8ADF78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35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Autism_template1.jpg"/>
          <p:cNvPicPr preferRelativeResize="0"/>
          <p:nvPr/>
        </p:nvPicPr>
        <p:blipFill rotWithShape="1">
          <a:blip r:embed="rId3">
            <a:alphaModFix/>
          </a:blip>
          <a:srcRect l="1" t="8788" r="25051" b="7339"/>
          <a:stretch/>
        </p:blipFill>
        <p:spPr>
          <a:xfrm>
            <a:off x="101600" y="2878514"/>
            <a:ext cx="6096000" cy="38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101600" y="144086"/>
            <a:ext cx="11696700" cy="209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3200" b="1" dirty="0"/>
              <a:t>Использование стандартизованных диагностических инструментов при оценке эффективности </a:t>
            </a:r>
            <a:br>
              <a:rPr lang="ru-RU" sz="3200" b="1" dirty="0"/>
            </a:br>
            <a:r>
              <a:rPr lang="ru-RU" sz="3200" b="1" dirty="0"/>
              <a:t>практик работы с детьми с РАС</a:t>
            </a:r>
            <a:endParaRPr sz="3200" b="1" dirty="0">
              <a:solidFill>
                <a:srgbClr val="000000"/>
              </a:solidFill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subTitle" idx="1"/>
          </p:nvPr>
        </p:nvSpPr>
        <p:spPr>
          <a:xfrm>
            <a:off x="2779295" y="2693360"/>
            <a:ext cx="9144000" cy="265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ru-RU" i="1" dirty="0" err="1">
                <a:solidFill>
                  <a:srgbClr val="000000"/>
                </a:solidFill>
              </a:rPr>
              <a:t>Канд.психол.наук</a:t>
            </a:r>
            <a:endParaRPr i="1" dirty="0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ru-RU" dirty="0">
                <a:solidFill>
                  <a:srgbClr val="000000"/>
                </a:solidFill>
              </a:rPr>
              <a:t> Дарья Станиславовна </a:t>
            </a:r>
            <a:r>
              <a:rPr lang="ru-RU" dirty="0" err="1">
                <a:solidFill>
                  <a:srgbClr val="000000"/>
                </a:solidFill>
              </a:rPr>
              <a:t>Переверзева</a:t>
            </a:r>
            <a:endParaRPr dirty="0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i="1" dirty="0"/>
          </a:p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i="1" dirty="0" err="1"/>
              <a:t>Канд.биол.наук</a:t>
            </a:r>
            <a:endParaRPr i="1" dirty="0"/>
          </a:p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dirty="0"/>
              <a:t>Елизавета Юрьевна Давыдова </a:t>
            </a:r>
            <a:endParaRPr dirty="0"/>
          </a:p>
          <a:p>
            <a:pPr marL="0" lvl="0" indent="0" algn="ctr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350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824" y="252722"/>
            <a:ext cx="9967976" cy="1461778"/>
          </a:xfrm>
        </p:spPr>
        <p:txBody>
          <a:bodyPr>
            <a:normAutofit/>
          </a:bodyPr>
          <a:lstStyle/>
          <a:p>
            <a:r>
              <a:rPr lang="ru" sz="3100" dirty="0"/>
              <a:t>План диагностического обследования при аутизме ADOS-2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044" y="1794187"/>
            <a:ext cx="6184806" cy="4638056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2200" dirty="0"/>
              <a:t>Стандартизированная методика</a:t>
            </a:r>
          </a:p>
          <a:p>
            <a:pPr>
              <a:spcAft>
                <a:spcPts val="1000"/>
              </a:spcAft>
            </a:pPr>
            <a:r>
              <a:rPr lang="ru-RU" sz="2200" dirty="0"/>
              <a:t>Оценка общения, социального взаимодействия, стереотипного поведения, игры </a:t>
            </a:r>
          </a:p>
          <a:p>
            <a:pPr>
              <a:spcAft>
                <a:spcPts val="1000"/>
              </a:spcAft>
            </a:pPr>
            <a:r>
              <a:rPr lang="ru" sz="2200" dirty="0"/>
              <a:t>“</a:t>
            </a:r>
            <a:r>
              <a:rPr lang="ru-RU" sz="2200" dirty="0"/>
              <a:t>З</a:t>
            </a:r>
            <a:r>
              <a:rPr lang="ru" sz="2200" dirty="0"/>
              <a:t>олот</a:t>
            </a:r>
            <a:r>
              <a:rPr lang="ru-RU" sz="2200" dirty="0"/>
              <a:t>ой мировой </a:t>
            </a:r>
            <a:r>
              <a:rPr lang="ru" sz="2200" dirty="0"/>
              <a:t>стандарт” диагностики РАС </a:t>
            </a:r>
          </a:p>
          <a:p>
            <a:pPr>
              <a:spcBef>
                <a:spcPts val="2133"/>
              </a:spcBef>
              <a:spcAft>
                <a:spcPts val="1000"/>
              </a:spcAft>
            </a:pPr>
            <a:r>
              <a:rPr lang="ru" sz="2200" dirty="0"/>
              <a:t>серия заданий,</a:t>
            </a:r>
            <a:r>
              <a:rPr lang="ru-RU" sz="2200" dirty="0"/>
              <a:t>  «провоцирующих» ребенка на демонстрацию коммуникативных и социальных навыков</a:t>
            </a:r>
            <a:endParaRPr lang="ru" sz="2200" dirty="0"/>
          </a:p>
          <a:p>
            <a:pPr>
              <a:spcBef>
                <a:spcPts val="2133"/>
              </a:spcBef>
              <a:spcAft>
                <a:spcPts val="1000"/>
              </a:spcAft>
            </a:pPr>
            <a:r>
              <a:rPr lang="ru-RU" sz="2200" dirty="0"/>
              <a:t>Время проведения </a:t>
            </a:r>
            <a:r>
              <a:rPr lang="ru" sz="2200" dirty="0"/>
              <a:t>40 </a:t>
            </a:r>
            <a:r>
              <a:rPr lang="ru-RU" sz="2200" dirty="0"/>
              <a:t>- </a:t>
            </a:r>
            <a:r>
              <a:rPr lang="ru" sz="2200" dirty="0"/>
              <a:t>60 минут</a:t>
            </a:r>
            <a:endParaRPr lang="ru-RU" sz="2200" dirty="0"/>
          </a:p>
        </p:txBody>
      </p:sp>
      <p:pic>
        <p:nvPicPr>
          <p:cNvPr id="4" name="Shape 106" descr="ADOS-2_W-605.jpg"/>
          <p:cNvPicPr preferRelativeResize="0"/>
          <p:nvPr/>
        </p:nvPicPr>
        <p:blipFill rotWithShape="1">
          <a:blip r:embed="rId2"/>
          <a:srcRect t="12976" b="20197"/>
          <a:stretch/>
        </p:blipFill>
        <p:spPr>
          <a:xfrm>
            <a:off x="7535330" y="2639113"/>
            <a:ext cx="3217333" cy="21500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2749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873" y="108647"/>
            <a:ext cx="10515600" cy="1325563"/>
          </a:xfrm>
        </p:spPr>
        <p:txBody>
          <a:bodyPr/>
          <a:lstStyle/>
          <a:p>
            <a:r>
              <a:rPr lang="ru" dirty="0"/>
              <a:t>ADOS-2 состоит из пяти модулей</a:t>
            </a:r>
            <a:endParaRPr lang="ru-RU" dirty="0"/>
          </a:p>
        </p:txBody>
      </p:sp>
      <p:graphicFrame>
        <p:nvGraphicFramePr>
          <p:cNvPr id="4" name="Shape 112"/>
          <p:cNvGraphicFramePr/>
          <p:nvPr>
            <p:extLst>
              <p:ext uri="{D42A27DB-BD31-4B8C-83A1-F6EECF244321}">
                <p14:modId xmlns:p14="http://schemas.microsoft.com/office/powerpoint/2010/main" val="500025843"/>
              </p:ext>
            </p:extLst>
          </p:nvPr>
        </p:nvGraphicFramePr>
        <p:xfrm>
          <a:off x="724873" y="1344174"/>
          <a:ext cx="9968527" cy="52423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3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9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532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400"/>
                        <a:t>Модуль Т</a:t>
                      </a:r>
                      <a:endParaRPr sz="2400"/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400" dirty="0"/>
                        <a:t>Обследование детей в возрасте от 12 до 30 месяцев, не владеющих регулярной фразовой речью</a:t>
                      </a:r>
                      <a:endParaRPr sz="24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400" dirty="0"/>
                        <a:t>Модуль 1</a:t>
                      </a:r>
                      <a:endParaRPr sz="2400" dirty="0"/>
                    </a:p>
                  </a:txBody>
                  <a:tcPr marL="121900" marR="121900" marT="121900" marB="1219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400"/>
                        <a:t>Обследование детей в возрасте от 31 месяца, не владеющих регулярной фразовой речью</a:t>
                      </a:r>
                      <a:endParaRPr sz="2400"/>
                    </a:p>
                  </a:txBody>
                  <a:tcPr marL="121900" marR="121900" marT="121900" marB="1219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400"/>
                        <a:t>Модуль 2</a:t>
                      </a:r>
                      <a:endParaRPr sz="2400"/>
                    </a:p>
                  </a:txBody>
                  <a:tcPr marL="121900" marR="121900" marT="121900" marB="1219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400" dirty="0"/>
                        <a:t>Обследование детей любого возраста, которые используют фразовую речь, однако не владеют беглой речью</a:t>
                      </a:r>
                      <a:endParaRPr sz="2400" dirty="0"/>
                    </a:p>
                  </a:txBody>
                  <a:tcPr marL="121900" marR="121900" marT="121900" marB="1219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400"/>
                        <a:t>Модуль 3</a:t>
                      </a:r>
                      <a:endParaRPr sz="2400"/>
                    </a:p>
                  </a:txBody>
                  <a:tcPr marL="121900" marR="121900" marT="121900" marB="1219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400" dirty="0"/>
                        <a:t>Обследование детей и младших подростков, владеющих беглой речью</a:t>
                      </a:r>
                      <a:endParaRPr sz="2400" dirty="0"/>
                    </a:p>
                  </a:txBody>
                  <a:tcPr marL="121900" marR="121900" marT="121900" marB="1219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400" dirty="0"/>
                        <a:t>Модуль 4</a:t>
                      </a:r>
                      <a:endParaRPr sz="2400" dirty="0"/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400" dirty="0"/>
                        <a:t>Обследование старших подростков и взрослых, владеющих беглой речью</a:t>
                      </a:r>
                      <a:endParaRPr sz="2400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123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42F1B8-017E-B44B-8F18-866353F78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8" t="15615" r="36147" b="9297"/>
          <a:stretch/>
        </p:blipFill>
        <p:spPr>
          <a:xfrm>
            <a:off x="2404827" y="216569"/>
            <a:ext cx="7149794" cy="649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31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3252"/>
            <a:ext cx="10515600" cy="1095685"/>
          </a:xfrm>
        </p:spPr>
        <p:txBody>
          <a:bodyPr/>
          <a:lstStyle/>
          <a:p>
            <a:r>
              <a:rPr lang="ru-RU"/>
              <a:t>Свободная игра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1" y="1808230"/>
            <a:ext cx="5508702" cy="33534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E3E231-AFE6-7141-9A40-4DF2969977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45" t="29511" r="50643" b="27721"/>
          <a:stretch/>
        </p:blipFill>
        <p:spPr>
          <a:xfrm>
            <a:off x="6026948" y="1499617"/>
            <a:ext cx="5025642" cy="39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76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39B22-4385-7B40-A142-0354DF3F8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1969"/>
            <a:ext cx="10515600" cy="793115"/>
          </a:xfrm>
        </p:spPr>
        <p:txBody>
          <a:bodyPr>
            <a:normAutofit/>
          </a:bodyPr>
          <a:lstStyle/>
          <a:p>
            <a:r>
              <a:rPr lang="ru-RU" sz="4000" dirty="0"/>
              <a:t>Реакция на имя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94EA23-B0C2-CA42-9376-A84D49FAA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3" t="16890" r="39444" b="9511"/>
          <a:stretch/>
        </p:blipFill>
        <p:spPr>
          <a:xfrm>
            <a:off x="370091" y="1034415"/>
            <a:ext cx="5725909" cy="55646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EC0AC6-33F5-DA45-8038-FCCC578FE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74" t="45874" r="52672" b="19766"/>
          <a:stretch/>
        </p:blipFill>
        <p:spPr>
          <a:xfrm>
            <a:off x="5675008" y="1126807"/>
            <a:ext cx="6339741" cy="41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01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248" y="15448"/>
            <a:ext cx="10515600" cy="1325563"/>
          </a:xfrm>
        </p:spPr>
        <p:txBody>
          <a:bodyPr/>
          <a:lstStyle/>
          <a:p>
            <a:r>
              <a:rPr lang="ru-RU" dirty="0"/>
              <a:t>Реакция на совместное внимание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4557"/>
            <a:ext cx="5665765" cy="42952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BBB7E8-5B28-CB49-8F20-4C5AEBF8F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66" t="17066" r="48365" b="23200"/>
          <a:stretch/>
        </p:blipFill>
        <p:spPr>
          <a:xfrm>
            <a:off x="6912864" y="1519812"/>
            <a:ext cx="5096256" cy="50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11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548" y="27500"/>
            <a:ext cx="6807981" cy="1210457"/>
          </a:xfrm>
        </p:spPr>
        <p:txBody>
          <a:bodyPr/>
          <a:lstStyle/>
          <a:p>
            <a:r>
              <a:rPr lang="ru-RU" dirty="0"/>
              <a:t>Совместное внимание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264" r="4119"/>
          <a:stretch/>
        </p:blipFill>
        <p:spPr>
          <a:xfrm>
            <a:off x="7715325" y="211841"/>
            <a:ext cx="3438830" cy="3115677"/>
          </a:xfrm>
          <a:prstGeom prst="rect">
            <a:avLst/>
          </a:prstGeom>
          <a:ln w="22225">
            <a:solidFill>
              <a:schemeClr val="tx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79" y="1868804"/>
            <a:ext cx="2844800" cy="3810000"/>
          </a:xfrm>
          <a:prstGeom prst="rect">
            <a:avLst/>
          </a:prstGeom>
          <a:ln w="22225">
            <a:solidFill>
              <a:schemeClr val="tx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4552" t="12852" r="21319"/>
          <a:stretch/>
        </p:blipFill>
        <p:spPr>
          <a:xfrm>
            <a:off x="3533201" y="1886389"/>
            <a:ext cx="3421005" cy="3113356"/>
          </a:xfrm>
          <a:prstGeom prst="rect">
            <a:avLst/>
          </a:prstGeom>
          <a:ln w="22225">
            <a:solidFill>
              <a:schemeClr val="tx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255" y="3868615"/>
            <a:ext cx="4593066" cy="2874259"/>
          </a:xfrm>
          <a:prstGeom prst="rect">
            <a:avLst/>
          </a:prstGeom>
          <a:ln w="22225">
            <a:solidFill>
              <a:schemeClr val="tx2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8681448" y="3404472"/>
            <a:ext cx="1431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Отвечать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7710" y="5940319"/>
            <a:ext cx="2094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/>
              <a:t>Инициировать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62574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 с мыльными пузырями</a:t>
            </a:r>
          </a:p>
        </p:txBody>
      </p:sp>
      <p:pic>
        <p:nvPicPr>
          <p:cNvPr id="4" name="Picture 2" descr="Ð°ÑÑÐ¸Ð½ÐºÐ¸ Ð¿Ð¾ Ð·Ð°Ð¿ÑÐ¾ÑÑ Ð¿Ð¸ÑÑÐ¾Ð»ÐµÑ Ð´Ð»Ñ Ð¼ÑÐ»ÑÐ½ÑÑ Ð¿ÑÐ·ÑÑÐµÐ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74" y="1972110"/>
            <a:ext cx="4237463" cy="42374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2492" t="40630" r="29236" b="23739"/>
          <a:stretch/>
        </p:blipFill>
        <p:spPr>
          <a:xfrm>
            <a:off x="4768215" y="1972110"/>
            <a:ext cx="6964715" cy="321298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575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247" y="50373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/>
              <a:t>Функциональная и символическая имитация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7" y="1286291"/>
            <a:ext cx="5407105" cy="42854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7676" t="41951" r="43259" b="18862"/>
          <a:stretch/>
        </p:blipFill>
        <p:spPr>
          <a:xfrm>
            <a:off x="5954277" y="1196646"/>
            <a:ext cx="5085598" cy="428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32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/>
              <a:t>Празднование дня рождения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2" y="2491205"/>
            <a:ext cx="4856513" cy="3508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" b="21368"/>
          <a:stretch/>
        </p:blipFill>
        <p:spPr>
          <a:xfrm>
            <a:off x="6252118" y="2491205"/>
            <a:ext cx="4397297" cy="250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3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43cd78c29_0_0"/>
          <p:cNvSpPr/>
          <p:nvPr/>
        </p:nvSpPr>
        <p:spPr>
          <a:xfrm>
            <a:off x="3243532" y="653311"/>
            <a:ext cx="5495026" cy="102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600" b="1" dirty="0"/>
              <a:t> Задачи оценки эффективности практик работы </a:t>
            </a:r>
            <a:br>
              <a:rPr lang="ru-RU" sz="1600" b="1" dirty="0"/>
            </a:br>
            <a:r>
              <a:rPr lang="ru-RU" sz="1600" b="1" dirty="0"/>
              <a:t>с детьми с РАС</a:t>
            </a:r>
            <a:endParaRPr sz="1600" dirty="0"/>
          </a:p>
        </p:txBody>
      </p:sp>
      <p:sp>
        <p:nvSpPr>
          <p:cNvPr id="4" name="Google Shape;102;g1043cd78c29_0_0"/>
          <p:cNvSpPr/>
          <p:nvPr/>
        </p:nvSpPr>
        <p:spPr>
          <a:xfrm>
            <a:off x="379774" y="2562460"/>
            <a:ext cx="4721100" cy="102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600" b="1" dirty="0"/>
              <a:t>Контроль развития</a:t>
            </a:r>
            <a:endParaRPr sz="1600" dirty="0"/>
          </a:p>
        </p:txBody>
      </p:sp>
      <p:sp>
        <p:nvSpPr>
          <p:cNvPr id="5" name="Google Shape;102;g1043cd78c29_0_0"/>
          <p:cNvSpPr/>
          <p:nvPr/>
        </p:nvSpPr>
        <p:spPr>
          <a:xfrm>
            <a:off x="6645426" y="2562460"/>
            <a:ext cx="4721100" cy="102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600" b="1" dirty="0"/>
              <a:t>Оценка эффективности применяемых методик</a:t>
            </a:r>
            <a:endParaRPr sz="1600" dirty="0"/>
          </a:p>
        </p:txBody>
      </p:sp>
      <p:sp>
        <p:nvSpPr>
          <p:cNvPr id="6" name="Google Shape;102;g1043cd78c29_0_0"/>
          <p:cNvSpPr/>
          <p:nvPr/>
        </p:nvSpPr>
        <p:spPr>
          <a:xfrm>
            <a:off x="3617555" y="4310904"/>
            <a:ext cx="4721100" cy="24050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600" b="1" dirty="0"/>
              <a:t>Оптимизация вмешательств</a:t>
            </a:r>
          </a:p>
          <a:p>
            <a:pPr lvl="0" algn="ctr"/>
            <a:endParaRPr lang="ru-RU" sz="1600" b="1" dirty="0"/>
          </a:p>
          <a:p>
            <a:pPr lvl="0" algn="ctr"/>
            <a:r>
              <a:rPr lang="ru-RU" b="1" dirty="0"/>
              <a:t>Корректировка образовательного маршрута</a:t>
            </a:r>
          </a:p>
          <a:p>
            <a:pPr lvl="0" algn="ctr"/>
            <a:r>
              <a:rPr lang="ru-RU" b="1" dirty="0"/>
              <a:t>Подбор наиболее эффективных методов</a:t>
            </a:r>
          </a:p>
          <a:p>
            <a:pPr lvl="0" algn="ctr"/>
            <a:endParaRPr lang="ru-RU" b="1" dirty="0"/>
          </a:p>
          <a:p>
            <a:pPr lvl="0" algn="ctr"/>
            <a:endParaRPr lang="ru-RU" b="1" dirty="0"/>
          </a:p>
          <a:p>
            <a:pPr lvl="0" algn="ctr"/>
            <a:endParaRPr lang="ru-RU" b="1" dirty="0"/>
          </a:p>
          <a:p>
            <a:pPr lvl="0" algn="ctr"/>
            <a:endParaRPr dirty="0"/>
          </a:p>
        </p:txBody>
      </p:sp>
      <p:sp>
        <p:nvSpPr>
          <p:cNvPr id="2" name="Стрелка вниз 1"/>
          <p:cNvSpPr/>
          <p:nvPr/>
        </p:nvSpPr>
        <p:spPr>
          <a:xfrm rot="2273349">
            <a:off x="4132052" y="1898063"/>
            <a:ext cx="353683" cy="46582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9021431">
            <a:off x="7095225" y="1874295"/>
            <a:ext cx="353683" cy="46582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Google Shape;102;g1043cd78c29_0_0"/>
          <p:cNvSpPr/>
          <p:nvPr/>
        </p:nvSpPr>
        <p:spPr>
          <a:xfrm>
            <a:off x="3617555" y="4241242"/>
            <a:ext cx="4721100" cy="25563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ru-RU" sz="1600" b="1" dirty="0"/>
          </a:p>
          <a:p>
            <a:pPr lvl="0" algn="ctr"/>
            <a:r>
              <a:rPr lang="ru-RU" sz="1600" b="1" dirty="0"/>
              <a:t>Оптимизация вмешательств</a:t>
            </a:r>
          </a:p>
          <a:p>
            <a:pPr lvl="0" algn="ctr"/>
            <a:endParaRPr lang="ru-RU" sz="16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/>
              <a:t>Корректировка образовательного маршрута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/>
              <a:t>Подбор наиболее эффективных методов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/>
              <a:t>Модификация методов с учетом характеристик целевой группы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/>
              <a:t>Регламентированная индивидуализация вмешательств</a:t>
            </a:r>
          </a:p>
          <a:p>
            <a:pPr lvl="0" algn="ctr"/>
            <a:endParaRPr lang="ru-RU" b="1" dirty="0"/>
          </a:p>
        </p:txBody>
      </p:sp>
      <p:sp>
        <p:nvSpPr>
          <p:cNvPr id="10" name="Стрелка вниз 9"/>
          <p:cNvSpPr/>
          <p:nvPr/>
        </p:nvSpPr>
        <p:spPr>
          <a:xfrm rot="2049330">
            <a:off x="7106278" y="3688118"/>
            <a:ext cx="353683" cy="46582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9021431">
            <a:off x="4265763" y="3696946"/>
            <a:ext cx="353683" cy="46582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032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E203A-ECD4-E540-9624-D4643B56E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Интеллект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BF13B3-140E-8242-A5BA-1F185F05B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Общая способность к познанию и решению проблем, которая объединяет все познавательные способности: </a:t>
            </a:r>
            <a:r>
              <a:rPr lang="ru-RU" i="1" dirty="0"/>
              <a:t>ощущение, восприятие, память, представление, мышление, воображение, внимание, воля, рефлексия</a:t>
            </a:r>
          </a:p>
        </p:txBody>
      </p:sp>
    </p:spTree>
    <p:extLst>
      <p:ext uri="{BB962C8B-B14F-4D97-AF65-F5344CB8AC3E}">
        <p14:creationId xmlns:p14="http://schemas.microsoft.com/office/powerpoint/2010/main" val="4173394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78ED3-9785-5843-8431-E652F113E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Интеллект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93F2D2-74C8-9F4A-806D-0D0B9C7B1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825625"/>
            <a:ext cx="11631168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Невербальный-  </a:t>
            </a:r>
            <a:r>
              <a:rPr lang="ru-RU" i="1" dirty="0"/>
              <a:t>способность мыслить логически, анализировать и решать задачи, выходящие за пределы предыдущего опыта</a:t>
            </a:r>
          </a:p>
          <a:p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Вербальный - </a:t>
            </a:r>
            <a:r>
              <a:rPr lang="ru-RU" i="1" dirty="0"/>
              <a:t>накопленный опыт и способность использовать усвоенные знания и навыки</a:t>
            </a:r>
          </a:p>
        </p:txBody>
      </p:sp>
    </p:spTree>
    <p:extLst>
      <p:ext uri="{BB962C8B-B14F-4D97-AF65-F5344CB8AC3E}">
        <p14:creationId xmlns:p14="http://schemas.microsoft.com/office/powerpoint/2010/main" val="108060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04BF4-14BF-E444-B100-54AE486B8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6" y="170053"/>
            <a:ext cx="10515600" cy="1325563"/>
          </a:xfrm>
        </p:spPr>
        <p:txBody>
          <a:bodyPr/>
          <a:lstStyle/>
          <a:p>
            <a:r>
              <a:rPr lang="ru-RU" dirty="0"/>
              <a:t>Измерение интеллекта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013A70-14FC-1A46-A9E3-B9B567FAD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2" y="1495616"/>
            <a:ext cx="10853928" cy="45110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Методики, измеряющие интеллект обычно включают порядка 10 различных </a:t>
            </a:r>
            <a:r>
              <a:rPr lang="ru-RU" dirty="0" err="1"/>
              <a:t>субтестов</a:t>
            </a:r>
            <a:r>
              <a:rPr lang="ru-RU" dirty="0"/>
              <a:t>, направленных на оценку различных способностей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У каждого человека есть свой профиль интеллекта – совокупность сильных и слабых сторон познавательных способностей</a:t>
            </a:r>
          </a:p>
        </p:txBody>
      </p:sp>
    </p:spTree>
    <p:extLst>
      <p:ext uri="{BB962C8B-B14F-4D97-AF65-F5344CB8AC3E}">
        <p14:creationId xmlns:p14="http://schemas.microsoft.com/office/powerpoint/2010/main" val="2588214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4006F-6712-7648-A0D9-C4EB2015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7317"/>
            <a:ext cx="10515600" cy="1325563"/>
          </a:xfrm>
        </p:spPr>
        <p:txBody>
          <a:bodyPr/>
          <a:lstStyle/>
          <a:p>
            <a:r>
              <a:rPr lang="ru-RU" dirty="0"/>
              <a:t>Профиль интеллекта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69775-C17D-2447-A243-74B278FA0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6" t="6763" r="11877" b="54652"/>
          <a:stretch/>
        </p:blipFill>
        <p:spPr>
          <a:xfrm>
            <a:off x="1842053" y="1491016"/>
            <a:ext cx="7142922" cy="500184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9EDCAB5-A5A1-2A42-ABBA-0F438AA24524}"/>
              </a:ext>
            </a:extLst>
          </p:cNvPr>
          <p:cNvCxnSpPr>
            <a:cxnSpLocks/>
          </p:cNvCxnSpPr>
          <p:nvPr/>
        </p:nvCxnSpPr>
        <p:spPr>
          <a:xfrm>
            <a:off x="3273287" y="3034751"/>
            <a:ext cx="57116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02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DB2DC-7AEF-F342-8DC8-7265BFBA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Индекс интеллекта (</a:t>
            </a:r>
            <a:r>
              <a:rPr lang="en-US" dirty="0"/>
              <a:t>IQ</a:t>
            </a:r>
            <a:r>
              <a:rPr lang="ru-RU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D6A319-920C-AB41-9B16-661F27B52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376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Это усредненное значение результатов по всем шкалам методики</a:t>
            </a:r>
          </a:p>
        </p:txBody>
      </p:sp>
    </p:spTree>
    <p:extLst>
      <p:ext uri="{BB962C8B-B14F-4D97-AF65-F5344CB8AC3E}">
        <p14:creationId xmlns:p14="http://schemas.microsoft.com/office/powerpoint/2010/main" val="485486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4F0833-3343-D24A-8ED7-A31264B8F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66" y="670743"/>
            <a:ext cx="11758467" cy="582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40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F20CB-4499-054B-833B-D927E745A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206629"/>
            <a:ext cx="10515600" cy="902843"/>
          </a:xfrm>
        </p:spPr>
        <p:txBody>
          <a:bodyPr/>
          <a:lstStyle/>
          <a:p>
            <a:r>
              <a:rPr lang="ru-RU" dirty="0"/>
              <a:t>Интеллект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0A83E2-4C93-884B-B64D-EFBEE4AA7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1123925"/>
            <a:ext cx="9530080" cy="5527446"/>
          </a:xfrm>
          <a:prstGeom prst="rect">
            <a:avLst/>
          </a:prstGeom>
          <a:solidFill>
            <a:schemeClr val="bg1">
              <a:alpha val="96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695288-E8E4-004A-A520-4C29A31465D9}"/>
              </a:ext>
            </a:extLst>
          </p:cNvPr>
          <p:cNvSpPr txBox="1"/>
          <p:nvPr/>
        </p:nvSpPr>
        <p:spPr>
          <a:xfrm>
            <a:off x="7084831" y="1535556"/>
            <a:ext cx="318083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dirty="0"/>
              <a:t>Нормальный интеллект:</a:t>
            </a:r>
          </a:p>
          <a:p>
            <a:pPr algn="ctr"/>
            <a:r>
              <a:rPr lang="ru-RU" sz="2200" dirty="0"/>
              <a:t> </a:t>
            </a:r>
            <a:r>
              <a:rPr lang="ru-RU" sz="2200" b="1" dirty="0"/>
              <a:t>85 – 115</a:t>
            </a:r>
          </a:p>
          <a:p>
            <a:pPr algn="ctr"/>
            <a:r>
              <a:rPr lang="ru-RU" sz="2200" dirty="0"/>
              <a:t>Среднее значение </a:t>
            </a:r>
          </a:p>
          <a:p>
            <a:pPr algn="ctr"/>
            <a:r>
              <a:rPr lang="ru-RU" sz="2200" b="1" dirty="0"/>
              <a:t>100 +- 15</a:t>
            </a:r>
          </a:p>
        </p:txBody>
      </p:sp>
    </p:spTree>
    <p:extLst>
      <p:ext uri="{BB962C8B-B14F-4D97-AF65-F5344CB8AC3E}">
        <p14:creationId xmlns:p14="http://schemas.microsoft.com/office/powerpoint/2010/main" val="3012659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E1C0F0-9F5C-FE4F-B031-F10F5E28C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9" b="10222"/>
          <a:stretch/>
        </p:blipFill>
        <p:spPr>
          <a:xfrm>
            <a:off x="1239733" y="350520"/>
            <a:ext cx="8535379" cy="61569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E3C3128-050E-9B4F-9CCE-7318027C691D}"/>
              </a:ext>
            </a:extLst>
          </p:cNvPr>
          <p:cNvSpPr/>
          <p:nvPr/>
        </p:nvSpPr>
        <p:spPr>
          <a:xfrm>
            <a:off x="9775112" y="927854"/>
            <a:ext cx="1854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Spiker</a:t>
            </a:r>
            <a:r>
              <a:rPr lang="ru-RU" dirty="0"/>
              <a:t> </a:t>
            </a:r>
            <a:r>
              <a:rPr lang="en-US" dirty="0"/>
              <a:t>et al., 2001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3647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2D3C252-4371-FB43-9832-8D814D1A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97" y="20135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Интеллект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при аут</a:t>
            </a:r>
            <a:r>
              <a:rPr lang="ru-RU" dirty="0"/>
              <a:t>и</a:t>
            </a:r>
            <a:r>
              <a:rPr lang="ru-RU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зме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CE8295-E516-C342-8965-172AE4DE9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205" y="1825626"/>
            <a:ext cx="85740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17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365125"/>
            <a:ext cx="1106805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Особенности интеллекта при аутизме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51" y="2097086"/>
            <a:ext cx="11713992" cy="36750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60 - 80 %  -- снижение интеллекта. Функционирование на уровне умственной отсталости</a:t>
            </a:r>
          </a:p>
          <a:p>
            <a:pPr>
              <a:lnSpc>
                <a:spcPct val="150000"/>
              </a:lnSpc>
            </a:pPr>
            <a:r>
              <a:rPr lang="ru-RU" b="1" dirty="0"/>
              <a:t>Своеобразный профиль интеллекта</a:t>
            </a:r>
          </a:p>
          <a:p>
            <a:pPr>
              <a:lnSpc>
                <a:spcPct val="150000"/>
              </a:lnSpc>
            </a:pPr>
            <a:r>
              <a:rPr lang="ru-RU" dirty="0"/>
              <a:t>Асинхронное, дисгармоничное развитие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332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2;g1043cd78c29_0_0"/>
          <p:cNvSpPr/>
          <p:nvPr/>
        </p:nvSpPr>
        <p:spPr>
          <a:xfrm>
            <a:off x="469020" y="282708"/>
            <a:ext cx="4721100" cy="102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600" b="1" dirty="0"/>
              <a:t>Контроль развития</a:t>
            </a:r>
            <a:endParaRPr sz="16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163512"/>
              </p:ext>
            </p:extLst>
          </p:nvPr>
        </p:nvGraphicFramePr>
        <p:xfrm>
          <a:off x="469020" y="2000288"/>
          <a:ext cx="4796075" cy="4575004"/>
        </p:xfrm>
        <a:graphic>
          <a:graphicData uri="http://schemas.openxmlformats.org/drawingml/2006/table">
            <a:tbl>
              <a:tblPr firstRow="1" bandRow="1"/>
              <a:tblGrid>
                <a:gridCol w="4796075">
                  <a:extLst>
                    <a:ext uri="{9D8B030D-6E8A-4147-A177-3AD203B41FA5}">
                      <a16:colId xmlns:a16="http://schemas.microsoft.com/office/drawing/2014/main" val="3015904787"/>
                    </a:ext>
                  </a:extLst>
                </a:gridCol>
              </a:tblGrid>
              <a:tr h="41298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Комплексная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</a:rPr>
                        <a:t> диагностика показателей развития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837403"/>
                  </a:ext>
                </a:extLst>
              </a:tr>
              <a:tr h="4129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Динамика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</a:rPr>
                        <a:t> изменений выраженности, характерных для РАС особенностей поведения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581479"/>
                  </a:ext>
                </a:extLst>
              </a:tr>
              <a:tr h="4129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Показатели развития когнитивной</a:t>
                      </a:r>
                      <a:r>
                        <a:rPr lang="ru-RU" baseline="0" dirty="0"/>
                        <a:t> сферы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254084"/>
                  </a:ext>
                </a:extLst>
              </a:tr>
              <a:tr h="412982">
                <a:tc>
                  <a:txBody>
                    <a:bodyPr/>
                    <a:lstStyle/>
                    <a:p>
                      <a:r>
                        <a:rPr lang="ru-RU" dirty="0"/>
                        <a:t>Показатели</a:t>
                      </a:r>
                      <a:r>
                        <a:rPr lang="ru-RU" baseline="0" dirty="0"/>
                        <a:t>  уровня адаптации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03457"/>
                  </a:ext>
                </a:extLst>
              </a:tr>
              <a:tr h="4129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Показатели развития эмоциональной сферы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450671"/>
                  </a:ext>
                </a:extLst>
              </a:tr>
              <a:tr h="412982">
                <a:tc>
                  <a:txBody>
                    <a:bodyPr/>
                    <a:lstStyle/>
                    <a:p>
                      <a:r>
                        <a:rPr lang="ru-RU" dirty="0"/>
                        <a:t>Динамика развития речи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310149"/>
                  </a:ext>
                </a:extLst>
              </a:tr>
              <a:tr h="4129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Показатели развития </a:t>
                      </a:r>
                      <a:r>
                        <a:rPr lang="ru-RU" dirty="0" err="1"/>
                        <a:t>потребностно</a:t>
                      </a:r>
                      <a:r>
                        <a:rPr lang="ru-RU" dirty="0"/>
                        <a:t>-мотивационной сферы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960052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9498"/>
              </p:ext>
            </p:extLst>
          </p:nvPr>
        </p:nvGraphicFramePr>
        <p:xfrm>
          <a:off x="6090248" y="106328"/>
          <a:ext cx="4804913" cy="2808540"/>
        </p:xfrm>
        <a:graphic>
          <a:graphicData uri="http://schemas.openxmlformats.org/drawingml/2006/table">
            <a:tbl>
              <a:tblPr firstRow="1" bandRow="1"/>
              <a:tblGrid>
                <a:gridCol w="4804913">
                  <a:extLst>
                    <a:ext uri="{9D8B030D-6E8A-4147-A177-3AD203B41FA5}">
                      <a16:colId xmlns:a16="http://schemas.microsoft.com/office/drawing/2014/main" val="677121955"/>
                    </a:ext>
                  </a:extLst>
                </a:gridCol>
              </a:tblGrid>
              <a:tr h="56170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Контроль выполнения целей вмешательства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006632"/>
                  </a:ext>
                </a:extLst>
              </a:tr>
              <a:tr h="561708">
                <a:tc>
                  <a:txBody>
                    <a:bodyPr/>
                    <a:lstStyle/>
                    <a:p>
                      <a:r>
                        <a:rPr lang="ru-RU" dirty="0"/>
                        <a:t>Формирование навыков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616616"/>
                  </a:ext>
                </a:extLst>
              </a:tr>
              <a:tr h="561708">
                <a:tc>
                  <a:txBody>
                    <a:bodyPr/>
                    <a:lstStyle/>
                    <a:p>
                      <a:r>
                        <a:rPr lang="ru-RU" dirty="0"/>
                        <a:t>Формирование компетенций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869746"/>
                  </a:ext>
                </a:extLst>
              </a:tr>
              <a:tr h="561708">
                <a:tc>
                  <a:txBody>
                    <a:bodyPr/>
                    <a:lstStyle/>
                    <a:p>
                      <a:r>
                        <a:rPr lang="ru-RU" dirty="0"/>
                        <a:t>Освоение</a:t>
                      </a:r>
                      <a:r>
                        <a:rPr lang="ru-RU" baseline="0" dirty="0"/>
                        <a:t> программы…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392450"/>
                  </a:ext>
                </a:extLst>
              </a:tr>
              <a:tr h="561708">
                <a:tc>
                  <a:txBody>
                    <a:bodyPr/>
                    <a:lstStyle/>
                    <a:p>
                      <a:r>
                        <a:rPr lang="ru-RU" dirty="0"/>
                        <a:t>Контроль достижения косвенных целей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326197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6159260" y="3973542"/>
          <a:ext cx="4391025" cy="225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Стрелка вниз 17"/>
          <p:cNvSpPr/>
          <p:nvPr/>
        </p:nvSpPr>
        <p:spPr>
          <a:xfrm>
            <a:off x="2652728" y="1359618"/>
            <a:ext cx="353683" cy="46582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6200000">
            <a:off x="5283680" y="634457"/>
            <a:ext cx="353683" cy="46582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254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3AA4528-4ADA-8042-8763-A003E4BA4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4"/>
          <a:stretch/>
        </p:blipFill>
        <p:spPr bwMode="auto">
          <a:xfrm>
            <a:off x="412143" y="582529"/>
            <a:ext cx="7705165" cy="569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2EA319-ECA7-7345-B3C6-62ABAD049BA6}"/>
              </a:ext>
            </a:extLst>
          </p:cNvPr>
          <p:cNvSpPr txBox="1"/>
          <p:nvPr/>
        </p:nvSpPr>
        <p:spPr>
          <a:xfrm>
            <a:off x="1812733" y="1967986"/>
            <a:ext cx="120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S" dirty="0"/>
              <a:t>ВФ аутизм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E9967-816D-D94E-9014-FA6B93905482}"/>
              </a:ext>
            </a:extLst>
          </p:cNvPr>
          <p:cNvSpPr txBox="1"/>
          <p:nvPr/>
        </p:nvSpPr>
        <p:spPr>
          <a:xfrm>
            <a:off x="1812733" y="3538109"/>
            <a:ext cx="136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S" dirty="0"/>
              <a:t>НФ аутизм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82E1619-C0C7-2445-809B-EA31CC9D4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724" y="1113270"/>
            <a:ext cx="3709817" cy="1325563"/>
          </a:xfrm>
        </p:spPr>
        <p:txBody>
          <a:bodyPr>
            <a:normAutofit/>
          </a:bodyPr>
          <a:lstStyle/>
          <a:p>
            <a:r>
              <a:rPr lang="ru-RU" sz="2800" dirty="0"/>
              <a:t>Неравномерный профиль способностей</a:t>
            </a:r>
          </a:p>
        </p:txBody>
      </p:sp>
    </p:spTree>
    <p:extLst>
      <p:ext uri="{BB962C8B-B14F-4D97-AF65-F5344CB8AC3E}">
        <p14:creationId xmlns:p14="http://schemas.microsoft.com/office/powerpoint/2010/main" val="2274186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330;gdeb005174e_0_13"/>
          <p:cNvPicPr/>
          <p:nvPr/>
        </p:nvPicPr>
        <p:blipFill>
          <a:blip r:embed="rId3"/>
          <a:stretch/>
        </p:blipFill>
        <p:spPr>
          <a:xfrm>
            <a:off x="8076000" y="1492320"/>
            <a:ext cx="3788640" cy="2526240"/>
          </a:xfrm>
          <a:prstGeom prst="rect">
            <a:avLst/>
          </a:prstGeom>
          <a:ln w="0">
            <a:noFill/>
          </a:ln>
        </p:spPr>
      </p:pic>
      <p:sp>
        <p:nvSpPr>
          <p:cNvPr id="289" name="Google Shape;331;gdeb005174e_0_13"/>
          <p:cNvSpPr/>
          <p:nvPr/>
        </p:nvSpPr>
        <p:spPr>
          <a:xfrm>
            <a:off x="608640" y="273600"/>
            <a:ext cx="10967520" cy="114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ru-RU" sz="4000" spc="-1">
                <a:solidFill>
                  <a:srgbClr val="000000"/>
                </a:solidFill>
                <a:latin typeface="Calibri"/>
                <a:ea typeface="Calibri"/>
              </a:rPr>
              <a:t>Leiter-3</a:t>
            </a:r>
            <a:endParaRPr lang="ru-RU" sz="4000" spc="-1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ru-RU" sz="3067" spc="-1">
                <a:solidFill>
                  <a:srgbClr val="000000"/>
                </a:solidFill>
                <a:latin typeface="Calibri"/>
                <a:ea typeface="Calibri"/>
              </a:rPr>
              <a:t>Международные шкалы продуктивности, третье издание</a:t>
            </a:r>
            <a:endParaRPr lang="ru-RU" sz="3067" spc="-1">
              <a:latin typeface="Arial"/>
            </a:endParaRPr>
          </a:p>
        </p:txBody>
      </p:sp>
      <p:sp>
        <p:nvSpPr>
          <p:cNvPr id="290" name="Google Shape;332;gdeb005174e_0_13"/>
          <p:cNvSpPr/>
          <p:nvPr/>
        </p:nvSpPr>
        <p:spPr>
          <a:xfrm>
            <a:off x="608640" y="1604160"/>
            <a:ext cx="6943680" cy="4750560"/>
          </a:xfrm>
          <a:prstGeom prst="rect">
            <a:avLst/>
          </a:prstGeom>
          <a:solidFill>
            <a:srgbClr val="CFE2F3">
              <a:alpha val="71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121920" rIns="120000" bIns="121920">
            <a:noAutofit/>
          </a:bodyPr>
          <a:lstStyle/>
          <a:p>
            <a:pPr marL="487668" indent="-283193">
              <a:buClr>
                <a:srgbClr val="000000"/>
              </a:buClr>
              <a:buFont typeface="Calibri"/>
              <a:buChar char="●"/>
            </a:pPr>
            <a:r>
              <a:rPr lang="ru-RU" sz="2133" spc="-1" dirty="0">
                <a:solidFill>
                  <a:srgbClr val="000000"/>
                </a:solidFill>
                <a:latin typeface="Calibri"/>
                <a:ea typeface="Calibri"/>
              </a:rPr>
              <a:t>Люди в возрасте 3-75 лет, в том числе люди с особыми потребностями</a:t>
            </a:r>
            <a:endParaRPr lang="ru-RU" sz="2133" spc="-1" dirty="0">
              <a:latin typeface="Arial"/>
            </a:endParaRPr>
          </a:p>
          <a:p>
            <a:pPr marL="487668" indent="-283193">
              <a:spcBef>
                <a:spcPts val="801"/>
              </a:spcBef>
              <a:buClr>
                <a:srgbClr val="000000"/>
              </a:buClr>
              <a:buFont typeface="Calibri"/>
              <a:buChar char="●"/>
            </a:pPr>
            <a:r>
              <a:rPr lang="ru-RU" sz="2133" spc="-1" dirty="0">
                <a:solidFill>
                  <a:srgbClr val="000000"/>
                </a:solidFill>
                <a:latin typeface="Calibri"/>
                <a:ea typeface="Calibri"/>
              </a:rPr>
              <a:t>Продолжительность 30-75 минут</a:t>
            </a:r>
            <a:endParaRPr lang="ru-RU" sz="2133" spc="-1" dirty="0">
              <a:latin typeface="Arial"/>
            </a:endParaRPr>
          </a:p>
          <a:p>
            <a:pPr marL="487668" indent="-283193">
              <a:spcBef>
                <a:spcPts val="801"/>
              </a:spcBef>
              <a:buClr>
                <a:srgbClr val="000000"/>
              </a:buClr>
              <a:buFont typeface="Calibri"/>
              <a:buChar char="●"/>
            </a:pPr>
            <a:r>
              <a:rPr lang="ru-RU" sz="2133" spc="-1" dirty="0">
                <a:solidFill>
                  <a:srgbClr val="000000"/>
                </a:solidFill>
                <a:latin typeface="Calibri"/>
                <a:ea typeface="Calibri"/>
              </a:rPr>
              <a:t>Все задания предъявляются без использования речи, для ответов речь не требуется</a:t>
            </a:r>
            <a:endParaRPr lang="ru-RU" sz="2133" spc="-1" dirty="0">
              <a:latin typeface="Arial"/>
            </a:endParaRPr>
          </a:p>
          <a:p>
            <a:pPr marL="487668" indent="-283193">
              <a:spcBef>
                <a:spcPts val="801"/>
              </a:spcBef>
              <a:buClr>
                <a:srgbClr val="000000"/>
              </a:buClr>
              <a:buFont typeface="Calibri"/>
              <a:buChar char="●"/>
            </a:pPr>
            <a:r>
              <a:rPr lang="ru-RU" sz="2133" spc="-1" dirty="0">
                <a:solidFill>
                  <a:srgbClr val="000000"/>
                </a:solidFill>
                <a:latin typeface="Calibri"/>
                <a:ea typeface="Calibri"/>
              </a:rPr>
              <a:t>Оценивает невербальные интеллектуальные способности, внимание и память</a:t>
            </a:r>
            <a:endParaRPr lang="ru-RU" sz="2133" spc="-1" dirty="0">
              <a:latin typeface="Arial"/>
            </a:endParaRPr>
          </a:p>
          <a:p>
            <a:pPr marL="487668" indent="-283193">
              <a:spcBef>
                <a:spcPts val="801"/>
              </a:spcBef>
              <a:buClr>
                <a:srgbClr val="000000"/>
              </a:buClr>
              <a:buFont typeface="Calibri"/>
              <a:buChar char="●"/>
            </a:pPr>
            <a:r>
              <a:rPr lang="ru-RU" sz="2133" spc="-1" dirty="0">
                <a:solidFill>
                  <a:srgbClr val="000000"/>
                </a:solidFill>
                <a:latin typeface="Calibri"/>
                <a:ea typeface="Calibri"/>
              </a:rPr>
              <a:t>В отличие от других тестов IQ измеряет только текучий интеллект, что позволяет оценить интеллектуальные способности и потенциал человека, а не его знания</a:t>
            </a:r>
            <a:endParaRPr lang="ru-RU" sz="2133" spc="-1" dirty="0">
              <a:latin typeface="Arial"/>
            </a:endParaRPr>
          </a:p>
          <a:p>
            <a:pPr marL="487668" indent="-283193">
              <a:spcBef>
                <a:spcPts val="801"/>
              </a:spcBef>
              <a:buClr>
                <a:srgbClr val="000000"/>
              </a:buClr>
              <a:buFont typeface="Calibri"/>
              <a:buChar char="●"/>
            </a:pPr>
            <a:r>
              <a:rPr lang="ru-RU" sz="2133" spc="-1" dirty="0">
                <a:solidFill>
                  <a:srgbClr val="000000"/>
                </a:solidFill>
                <a:latin typeface="Calibri"/>
                <a:ea typeface="Calibri"/>
              </a:rPr>
              <a:t>Оценка развития в динамике</a:t>
            </a:r>
            <a:endParaRPr lang="ru-RU" sz="2133" spc="-1" dirty="0">
              <a:latin typeface="Arial"/>
            </a:endParaRPr>
          </a:p>
        </p:txBody>
      </p:sp>
      <p:pic>
        <p:nvPicPr>
          <p:cNvPr id="291" name="Google Shape;333;gdeb005174e_0_13"/>
          <p:cNvPicPr/>
          <p:nvPr/>
        </p:nvPicPr>
        <p:blipFill>
          <a:blip r:embed="rId4"/>
          <a:stretch/>
        </p:blipFill>
        <p:spPr>
          <a:xfrm>
            <a:off x="8076000" y="4095360"/>
            <a:ext cx="3988800" cy="2660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879383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340;gdeb005174e_0_24"/>
          <p:cNvSpPr/>
          <p:nvPr/>
        </p:nvSpPr>
        <p:spPr>
          <a:xfrm>
            <a:off x="608640" y="273600"/>
            <a:ext cx="10967520" cy="114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ru-RU" sz="4000" spc="-1" dirty="0">
                <a:solidFill>
                  <a:srgbClr val="000000"/>
                </a:solidFill>
                <a:latin typeface="Calibri"/>
                <a:ea typeface="Calibri"/>
              </a:rPr>
              <a:t>Leiter-3</a:t>
            </a:r>
            <a:endParaRPr lang="ru-RU" sz="4000" spc="-1" dirty="0"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ru-RU" sz="3067" spc="-1" dirty="0">
                <a:solidFill>
                  <a:srgbClr val="000000"/>
                </a:solidFill>
                <a:latin typeface="Calibri"/>
                <a:ea typeface="Calibri"/>
              </a:rPr>
              <a:t>Международные шкалы продуктивности, третье издание</a:t>
            </a:r>
            <a:endParaRPr lang="ru-RU" sz="3067" spc="-1" dirty="0">
              <a:latin typeface="Arial"/>
            </a:endParaRPr>
          </a:p>
        </p:txBody>
      </p:sp>
      <p:sp>
        <p:nvSpPr>
          <p:cNvPr id="293" name="Google Shape;341;gdeb005174e_0_24"/>
          <p:cNvSpPr/>
          <p:nvPr/>
        </p:nvSpPr>
        <p:spPr>
          <a:xfrm>
            <a:off x="481640" y="1680360"/>
            <a:ext cx="10967520" cy="477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1200" rIns="0" bIns="0">
            <a:noAutofit/>
          </a:bodyPr>
          <a:lstStyle/>
          <a:p>
            <a:pPr marL="487668" indent="-274553">
              <a:lnSpc>
                <a:spcPct val="114000"/>
              </a:lnSpc>
              <a:spcBef>
                <a:spcPts val="1599"/>
              </a:spcBef>
              <a:buClr>
                <a:srgbClr val="000000"/>
              </a:buClr>
              <a:buFont typeface="Calibri"/>
              <a:buChar char="●"/>
              <a:tabLst>
                <a:tab pos="0" algn="l"/>
              </a:tabLst>
            </a:pPr>
            <a:r>
              <a:rPr lang="ru-RU" sz="2267" b="1" spc="-1" dirty="0">
                <a:solidFill>
                  <a:srgbClr val="000000"/>
                </a:solidFill>
                <a:latin typeface="Calibri"/>
                <a:ea typeface="Calibri"/>
              </a:rPr>
              <a:t>Батарея когнитивных </a:t>
            </a:r>
            <a:r>
              <a:rPr lang="ru-RU" sz="2267" b="1" spc="-1" dirty="0" err="1">
                <a:solidFill>
                  <a:srgbClr val="000000"/>
                </a:solidFill>
                <a:latin typeface="Calibri"/>
                <a:ea typeface="Calibri"/>
              </a:rPr>
              <a:t>субтестов</a:t>
            </a:r>
            <a:r>
              <a:rPr lang="ru-RU" sz="2267" spc="-1" dirty="0">
                <a:solidFill>
                  <a:srgbClr val="000000"/>
                </a:solidFill>
                <a:latin typeface="Calibri"/>
                <a:ea typeface="Calibri"/>
              </a:rPr>
              <a:t> (батарея К) - состоит из пяти </a:t>
            </a:r>
            <a:r>
              <a:rPr lang="ru-RU" sz="2267" spc="-1" dirty="0" err="1">
                <a:solidFill>
                  <a:srgbClr val="000000"/>
                </a:solidFill>
                <a:latin typeface="Calibri"/>
                <a:ea typeface="Calibri"/>
              </a:rPr>
              <a:t>субтестов</a:t>
            </a:r>
            <a:r>
              <a:rPr lang="ru-RU" sz="2267" spc="-1" dirty="0">
                <a:solidFill>
                  <a:srgbClr val="000000"/>
                </a:solidFill>
                <a:latin typeface="Calibri"/>
                <a:ea typeface="Calibri"/>
              </a:rPr>
              <a:t> невербальных интеллектуальных способностей, связанных с обработкой зрительной информации и логическим мышлением. Четыре из этих пяти </a:t>
            </a:r>
            <a:r>
              <a:rPr lang="ru-RU" sz="2267" spc="-1" dirty="0" err="1">
                <a:solidFill>
                  <a:srgbClr val="000000"/>
                </a:solidFill>
                <a:latin typeface="Calibri"/>
                <a:ea typeface="Calibri"/>
              </a:rPr>
              <a:t>субтестов</a:t>
            </a:r>
            <a:r>
              <a:rPr lang="ru-RU" sz="2267" spc="-1" dirty="0">
                <a:solidFill>
                  <a:srgbClr val="000000"/>
                </a:solidFill>
                <a:latin typeface="Calibri"/>
                <a:ea typeface="Calibri"/>
              </a:rPr>
              <a:t> необходимы для определения невербального коэффициента интеллекта (IQ).   </a:t>
            </a:r>
          </a:p>
          <a:p>
            <a:pPr marL="487668" indent="-274553">
              <a:lnSpc>
                <a:spcPct val="114000"/>
              </a:lnSpc>
              <a:spcBef>
                <a:spcPts val="1599"/>
              </a:spcBef>
              <a:buClr>
                <a:srgbClr val="000000"/>
              </a:buClr>
              <a:buFont typeface="Calibri"/>
              <a:buChar char="●"/>
              <a:tabLst>
                <a:tab pos="0" algn="l"/>
              </a:tabLst>
            </a:pPr>
            <a:endParaRPr lang="ru-RU" sz="2267" spc="-1" dirty="0">
              <a:latin typeface="Arial"/>
            </a:endParaRPr>
          </a:p>
          <a:p>
            <a:pPr marL="487668" indent="-274553">
              <a:lnSpc>
                <a:spcPct val="114000"/>
              </a:lnSpc>
              <a:buClr>
                <a:srgbClr val="000000"/>
              </a:buClr>
              <a:buFont typeface="Calibri"/>
              <a:buChar char="●"/>
              <a:tabLst>
                <a:tab pos="0" algn="l"/>
              </a:tabLst>
            </a:pPr>
            <a:r>
              <a:rPr lang="ru-RU" sz="2267" b="1" spc="-1" dirty="0">
                <a:solidFill>
                  <a:srgbClr val="000000"/>
                </a:solidFill>
                <a:latin typeface="Calibri"/>
                <a:ea typeface="Calibri"/>
              </a:rPr>
              <a:t>Батарея </a:t>
            </a:r>
            <a:r>
              <a:rPr lang="ru-RU" sz="2267" b="1" spc="-1" dirty="0" err="1">
                <a:solidFill>
                  <a:srgbClr val="000000"/>
                </a:solidFill>
                <a:latin typeface="Calibri"/>
                <a:ea typeface="Calibri"/>
              </a:rPr>
              <a:t>субтестов</a:t>
            </a:r>
            <a:r>
              <a:rPr lang="ru-RU" sz="2267" b="1" spc="-1" dirty="0">
                <a:solidFill>
                  <a:srgbClr val="000000"/>
                </a:solidFill>
                <a:latin typeface="Calibri"/>
                <a:ea typeface="Calibri"/>
              </a:rPr>
              <a:t> на внимание и память</a:t>
            </a:r>
            <a:r>
              <a:rPr lang="ru-RU" sz="2267" spc="-1" dirty="0">
                <a:solidFill>
                  <a:srgbClr val="000000"/>
                </a:solidFill>
                <a:latin typeface="Calibri"/>
                <a:ea typeface="Calibri"/>
              </a:rPr>
              <a:t> (батарея В/П) - содержит пять </a:t>
            </a:r>
            <a:r>
              <a:rPr lang="ru-RU" sz="2267" spc="-1" dirty="0" err="1">
                <a:solidFill>
                  <a:srgbClr val="000000"/>
                </a:solidFill>
                <a:latin typeface="Calibri"/>
                <a:ea typeface="Calibri"/>
              </a:rPr>
              <a:t>субтестов</a:t>
            </a:r>
            <a:r>
              <a:rPr lang="ru-RU" sz="2267" spc="-1" dirty="0">
                <a:solidFill>
                  <a:srgbClr val="000000"/>
                </a:solidFill>
                <a:latin typeface="Calibri"/>
                <a:ea typeface="Calibri"/>
              </a:rPr>
              <a:t> (два для диагностики невербального внимания, два для оценки памяти и один </a:t>
            </a:r>
            <a:r>
              <a:rPr lang="ru-RU" sz="2267" spc="-1" dirty="0" err="1">
                <a:solidFill>
                  <a:srgbClr val="000000"/>
                </a:solidFill>
                <a:latin typeface="Calibri"/>
                <a:ea typeface="Calibri"/>
              </a:rPr>
              <a:t>субтест</a:t>
            </a:r>
            <a:r>
              <a:rPr lang="ru-RU" sz="2267" spc="-1" dirty="0">
                <a:solidFill>
                  <a:srgbClr val="000000"/>
                </a:solidFill>
                <a:latin typeface="Calibri"/>
                <a:ea typeface="Calibri"/>
              </a:rPr>
              <a:t> для исследования когнитивной интерференции Струпа). </a:t>
            </a:r>
          </a:p>
          <a:p>
            <a:pPr marL="487668" indent="-274553">
              <a:lnSpc>
                <a:spcPct val="114000"/>
              </a:lnSpc>
              <a:buClr>
                <a:srgbClr val="000000"/>
              </a:buClr>
              <a:buFont typeface="Calibri"/>
              <a:buChar char="●"/>
              <a:tabLst>
                <a:tab pos="0" algn="l"/>
              </a:tabLst>
            </a:pPr>
            <a:endParaRPr lang="ru-RU" sz="2267" spc="-1" dirty="0">
              <a:latin typeface="Arial"/>
            </a:endParaRPr>
          </a:p>
          <a:p>
            <a:pPr marL="609585" indent="-447349">
              <a:lnSpc>
                <a:spcPct val="114000"/>
              </a:lnSpc>
              <a:spcBef>
                <a:spcPts val="1599"/>
              </a:spcBef>
              <a:buClr>
                <a:srgbClr val="000000"/>
              </a:buClr>
              <a:buFont typeface="Calibri"/>
              <a:buChar char="+"/>
              <a:tabLst>
                <a:tab pos="0" algn="l"/>
              </a:tabLst>
            </a:pPr>
            <a:r>
              <a:rPr lang="ru-RU" sz="2267" spc="-1" dirty="0">
                <a:solidFill>
                  <a:srgbClr val="000000"/>
                </a:solidFill>
                <a:latin typeface="Calibri"/>
                <a:ea typeface="Calibri"/>
              </a:rPr>
              <a:t>В комплект входит экспертная рейтинговая шкала, с помощью которой оценивается поведение во время тестирования.</a:t>
            </a:r>
            <a:endParaRPr lang="ru-RU" sz="2267" spc="-1" dirty="0">
              <a:latin typeface="Arial"/>
            </a:endParaRPr>
          </a:p>
          <a:p>
            <a:pPr>
              <a:lnSpc>
                <a:spcPct val="114000"/>
              </a:lnSpc>
              <a:spcBef>
                <a:spcPts val="1599"/>
              </a:spcBef>
              <a:tabLst>
                <a:tab pos="0" algn="l"/>
              </a:tabLst>
            </a:pPr>
            <a:endParaRPr lang="ru-RU" sz="2267" spc="-1" dirty="0">
              <a:latin typeface="Arial"/>
            </a:endParaRPr>
          </a:p>
          <a:p>
            <a:pPr>
              <a:lnSpc>
                <a:spcPct val="114000"/>
              </a:lnSpc>
              <a:spcBef>
                <a:spcPts val="1599"/>
              </a:spcBef>
              <a:spcAft>
                <a:spcPts val="1599"/>
              </a:spcAft>
              <a:tabLst>
                <a:tab pos="0" algn="l"/>
              </a:tabLst>
            </a:pPr>
            <a:endParaRPr lang="ru-RU" sz="2267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955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4200">
                <a:solidFill>
                  <a:schemeClr val="tx1"/>
                </a:solidFill>
              </a:rPr>
              <a:t>Психолого-образовательный профиль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>
                <a:sym typeface="Times New Roman"/>
              </a:rPr>
              <a:t>Шкалы развития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ym typeface="Times New Roman"/>
              </a:rPr>
              <a:t>Когнитивное вербальное / превербальное развитие 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ym typeface="Times New Roman"/>
              </a:rPr>
              <a:t>Экспрессивная речь 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ym typeface="Times New Roman"/>
              </a:rPr>
              <a:t>Понимание речи 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ym typeface="Times New Roman"/>
              </a:rPr>
              <a:t>Мелкая моторика 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ym typeface="Times New Roman"/>
              </a:rPr>
              <a:t>Крупная моторика 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ym typeface="Times New Roman"/>
              </a:rPr>
              <a:t>Зрительно-моторная имитация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>
              <a:sym typeface="Times New Roman"/>
            </a:endParaRP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>
                <a:sym typeface="Times New Roman"/>
              </a:rPr>
              <a:t>Шкалы поведения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ym typeface="Times New Roman"/>
              </a:rPr>
              <a:t>Аффективные проявления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ym typeface="Times New Roman"/>
              </a:rPr>
              <a:t>Социальное взаимодействие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ym typeface="Times New Roman"/>
              </a:rPr>
              <a:t>Типичное поведение в двигательной сфере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ym typeface="Times New Roman"/>
              </a:rPr>
              <a:t>Типичное поведение в речевой сфере</a:t>
            </a:r>
          </a:p>
          <a:p>
            <a:pPr mar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>
              <a:sym typeface="Times New Roman"/>
            </a:endParaRP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/>
          <a:srcRect l="21685" r="1072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847363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E55801-4ED8-DC4D-9778-8C23878ED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22" t="17956" r="20000" b="8978"/>
          <a:stretch/>
        </p:blipFill>
        <p:spPr>
          <a:xfrm>
            <a:off x="1792224" y="355561"/>
            <a:ext cx="8016240" cy="622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65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04C06A-6350-684B-9328-864C4BED6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00" t="17779" r="19334" b="8976"/>
          <a:stretch/>
        </p:blipFill>
        <p:spPr>
          <a:xfrm>
            <a:off x="1992208" y="512064"/>
            <a:ext cx="7822352" cy="600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91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01"/>
          <p:cNvSpPr txBox="1">
            <a:spLocks noGrp="1"/>
          </p:cNvSpPr>
          <p:nvPr>
            <p:ph type="title"/>
          </p:nvPr>
        </p:nvSpPr>
        <p:spPr>
          <a:xfrm>
            <a:off x="459644" y="230483"/>
            <a:ext cx="102516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Обработка результатов</a:t>
            </a:r>
            <a:endParaRPr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366E4C-556E-4845-BB38-35E74CCBA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10" t="17422" r="18335" b="44712"/>
          <a:stretch/>
        </p:blipFill>
        <p:spPr>
          <a:xfrm>
            <a:off x="573024" y="1536191"/>
            <a:ext cx="10724896" cy="412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71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466011"/>
              </p:ext>
            </p:extLst>
          </p:nvPr>
        </p:nvGraphicFramePr>
        <p:xfrm>
          <a:off x="1524000" y="1834687"/>
          <a:ext cx="8664807" cy="293277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491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2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5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494405" algn="l"/>
                          <a:tab pos="3828415" algn="l"/>
                          <a:tab pos="4162425" algn="l"/>
                          <a:tab pos="4496435" algn="l"/>
                          <a:tab pos="4830445" algn="l"/>
                          <a:tab pos="5165090" algn="l"/>
                          <a:tab pos="5499735" algn="l"/>
                          <a:tab pos="5834380" algn="l"/>
                          <a:tab pos="6169025" algn="l"/>
                          <a:tab pos="6503670" algn="l"/>
                        </a:tabLst>
                      </a:pPr>
                      <a:r>
                        <a:rPr lang="ru-RU" sz="1800" dirty="0" err="1">
                          <a:effectLst/>
                        </a:rPr>
                        <a:t>Процентиль</a:t>
                      </a:r>
                      <a:endParaRPr lang="ru-RU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494405" algn="l"/>
                          <a:tab pos="3828415" algn="l"/>
                          <a:tab pos="4162425" algn="l"/>
                          <a:tab pos="4496435" algn="l"/>
                          <a:tab pos="4830445" algn="l"/>
                          <a:tab pos="5165090" algn="l"/>
                          <a:tab pos="5499735" algn="l"/>
                          <a:tab pos="5834380" algn="l"/>
                          <a:tab pos="6169025" algn="l"/>
                          <a:tab pos="6503670" algn="l"/>
                        </a:tabLst>
                      </a:pPr>
                      <a:r>
                        <a:rPr lang="ru-RU" sz="1800">
                          <a:effectLst/>
                        </a:rPr>
                        <a:t>Уровень развития / адаптации</a:t>
                      </a:r>
                      <a:endParaRPr lang="ru-RU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5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494405" algn="l"/>
                          <a:tab pos="3828415" algn="l"/>
                          <a:tab pos="4162425" algn="l"/>
                          <a:tab pos="4496435" algn="l"/>
                          <a:tab pos="4830445" algn="l"/>
                          <a:tab pos="5165090" algn="l"/>
                          <a:tab pos="5499735" algn="l"/>
                          <a:tab pos="5834380" algn="l"/>
                          <a:tab pos="6169025" algn="l"/>
                          <a:tab pos="6503670" algn="l"/>
                        </a:tabLst>
                      </a:pPr>
                      <a:r>
                        <a:rPr lang="ru-RU" sz="1800">
                          <a:effectLst/>
                        </a:rPr>
                        <a:t>&gt;89</a:t>
                      </a:r>
                      <a:endParaRPr lang="ru-RU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494405" algn="l"/>
                          <a:tab pos="3828415" algn="l"/>
                          <a:tab pos="4162425" algn="l"/>
                          <a:tab pos="4496435" algn="l"/>
                          <a:tab pos="4830445" algn="l"/>
                          <a:tab pos="5165090" algn="l"/>
                          <a:tab pos="5499735" algn="l"/>
                          <a:tab pos="5834380" algn="l"/>
                          <a:tab pos="6169025" algn="l"/>
                          <a:tab pos="6503670" algn="l"/>
                        </a:tabLst>
                      </a:pPr>
                      <a:r>
                        <a:rPr lang="ru-RU" sz="1800" dirty="0">
                          <a:effectLst/>
                        </a:rPr>
                        <a:t>Нормативный уровень</a:t>
                      </a:r>
                      <a:endParaRPr lang="ru-RU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5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494405" algn="l"/>
                          <a:tab pos="3828415" algn="l"/>
                          <a:tab pos="4162425" algn="l"/>
                          <a:tab pos="4496435" algn="l"/>
                          <a:tab pos="4830445" algn="l"/>
                          <a:tab pos="5165090" algn="l"/>
                          <a:tab pos="5499735" algn="l"/>
                          <a:tab pos="5834380" algn="l"/>
                          <a:tab pos="6169025" algn="l"/>
                          <a:tab pos="6503670" algn="l"/>
                        </a:tabLst>
                      </a:pPr>
                      <a:r>
                        <a:rPr lang="ru-RU" sz="1800">
                          <a:effectLst/>
                        </a:rPr>
                        <a:t>75-89</a:t>
                      </a:r>
                      <a:endParaRPr lang="ru-RU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494405" algn="l"/>
                          <a:tab pos="3828415" algn="l"/>
                          <a:tab pos="4162425" algn="l"/>
                          <a:tab pos="4496435" algn="l"/>
                          <a:tab pos="4830445" algn="l"/>
                          <a:tab pos="5165090" algn="l"/>
                          <a:tab pos="5499735" algn="l"/>
                          <a:tab pos="5834380" algn="l"/>
                          <a:tab pos="6169025" algn="l"/>
                          <a:tab pos="6503670" algn="l"/>
                        </a:tabLst>
                      </a:pPr>
                      <a:r>
                        <a:rPr lang="ru-RU" sz="1800">
                          <a:effectLst/>
                        </a:rPr>
                        <a:t>Легкая степень нарушений</a:t>
                      </a:r>
                      <a:endParaRPr lang="ru-RU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5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494405" algn="l"/>
                          <a:tab pos="3828415" algn="l"/>
                          <a:tab pos="4162425" algn="l"/>
                          <a:tab pos="4496435" algn="l"/>
                          <a:tab pos="4830445" algn="l"/>
                          <a:tab pos="5165090" algn="l"/>
                          <a:tab pos="5499735" algn="l"/>
                          <a:tab pos="5834380" algn="l"/>
                          <a:tab pos="6169025" algn="l"/>
                          <a:tab pos="6503670" algn="l"/>
                        </a:tabLst>
                      </a:pPr>
                      <a:r>
                        <a:rPr lang="ru-RU" sz="1800">
                          <a:effectLst/>
                        </a:rPr>
                        <a:t>25-74</a:t>
                      </a:r>
                      <a:endParaRPr lang="ru-RU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494405" algn="l"/>
                          <a:tab pos="3828415" algn="l"/>
                          <a:tab pos="4162425" algn="l"/>
                          <a:tab pos="4496435" algn="l"/>
                          <a:tab pos="4830445" algn="l"/>
                          <a:tab pos="5165090" algn="l"/>
                          <a:tab pos="5499735" algn="l"/>
                          <a:tab pos="5834380" algn="l"/>
                          <a:tab pos="6169025" algn="l"/>
                          <a:tab pos="6503670" algn="l"/>
                        </a:tabLst>
                      </a:pPr>
                      <a:r>
                        <a:rPr lang="ru-RU" sz="1800">
                          <a:effectLst/>
                        </a:rPr>
                        <a:t>Средняя степень нарушений</a:t>
                      </a:r>
                      <a:endParaRPr lang="ru-RU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5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494405" algn="l"/>
                          <a:tab pos="3828415" algn="l"/>
                          <a:tab pos="4162425" algn="l"/>
                          <a:tab pos="4496435" algn="l"/>
                          <a:tab pos="4830445" algn="l"/>
                          <a:tab pos="5165090" algn="l"/>
                          <a:tab pos="5499735" algn="l"/>
                          <a:tab pos="5834380" algn="l"/>
                          <a:tab pos="6169025" algn="l"/>
                          <a:tab pos="6503670" algn="l"/>
                        </a:tabLst>
                      </a:pPr>
                      <a:r>
                        <a:rPr lang="ru-RU" sz="1800">
                          <a:effectLst/>
                        </a:rPr>
                        <a:t>&lt;25</a:t>
                      </a:r>
                      <a:endParaRPr lang="ru-RU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494405" algn="l"/>
                          <a:tab pos="3828415" algn="l"/>
                          <a:tab pos="4162425" algn="l"/>
                          <a:tab pos="4496435" algn="l"/>
                          <a:tab pos="4830445" algn="l"/>
                          <a:tab pos="5165090" algn="l"/>
                          <a:tab pos="5499735" algn="l"/>
                          <a:tab pos="5834380" algn="l"/>
                          <a:tab pos="6169025" algn="l"/>
                          <a:tab pos="6503670" algn="l"/>
                        </a:tabLst>
                      </a:pPr>
                      <a:r>
                        <a:rPr lang="ru-RU" sz="1800" dirty="0">
                          <a:effectLst/>
                        </a:rPr>
                        <a:t>Тяжелая степень нарушений</a:t>
                      </a:r>
                      <a:endParaRPr lang="ru-RU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hape 201"/>
          <p:cNvSpPr txBox="1">
            <a:spLocks noGrp="1"/>
          </p:cNvSpPr>
          <p:nvPr>
            <p:ph type="title"/>
          </p:nvPr>
        </p:nvSpPr>
        <p:spPr>
          <a:xfrm>
            <a:off x="448493" y="509264"/>
            <a:ext cx="102516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Обработка результатов</a:t>
            </a:r>
            <a:endParaRPr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68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C984C3-369F-1749-BE33-E5CA7105F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11" t="20089" r="12667" b="8622"/>
          <a:stretch/>
        </p:blipFill>
        <p:spPr>
          <a:xfrm>
            <a:off x="3096768" y="144918"/>
            <a:ext cx="4864608" cy="652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42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170;p11"/>
          <p:cNvSpPr/>
          <p:nvPr/>
        </p:nvSpPr>
        <p:spPr>
          <a:xfrm>
            <a:off x="610560" y="2033760"/>
            <a:ext cx="10969440" cy="400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" tIns="121920" rIns="12000" bIns="12000">
            <a:noAutofit/>
          </a:bodyPr>
          <a:lstStyle/>
          <a:p>
            <a:pPr>
              <a:tabLst>
                <a:tab pos="0" algn="l"/>
              </a:tabLst>
            </a:pPr>
            <a:r>
              <a:rPr lang="ru-RU" sz="2533" b="1" spc="-1">
                <a:solidFill>
                  <a:srgbClr val="000000"/>
                </a:solidFill>
                <a:latin typeface="Calibri"/>
                <a:ea typeface="Calibri"/>
              </a:rPr>
              <a:t>Шкала адаптивного поведения Вайнленд</a:t>
            </a:r>
            <a:endParaRPr lang="ru-RU" sz="2533" spc="-1">
              <a:latin typeface="Arial"/>
            </a:endParaRPr>
          </a:p>
          <a:p>
            <a:pPr>
              <a:spcBef>
                <a:spcPts val="801"/>
              </a:spcBef>
              <a:tabLst>
                <a:tab pos="0" algn="l"/>
              </a:tabLst>
            </a:pPr>
            <a:r>
              <a:rPr lang="ru-RU" sz="2533" spc="-1">
                <a:solidFill>
                  <a:srgbClr val="000000"/>
                </a:solidFill>
                <a:latin typeface="Calibri"/>
                <a:ea typeface="Calibri"/>
              </a:rPr>
              <a:t>(Vineland Adaptive Behavior Scales — VABS)</a:t>
            </a:r>
            <a:endParaRPr lang="ru-RU" sz="2533" spc="-1">
              <a:latin typeface="Arial"/>
            </a:endParaRPr>
          </a:p>
          <a:p>
            <a:pPr marL="487668" indent="-283193">
              <a:spcBef>
                <a:spcPts val="756"/>
              </a:spcBef>
              <a:spcAft>
                <a:spcPts val="756"/>
              </a:spcAft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ru-RU" sz="2400" spc="-1">
                <a:solidFill>
                  <a:srgbClr val="000000"/>
                </a:solidFill>
                <a:latin typeface="Calibri"/>
                <a:ea typeface="Calibri"/>
              </a:rPr>
              <a:t>фокусируется на адаптивном поведении, оценивает его в различных сферах;</a:t>
            </a:r>
            <a:endParaRPr lang="ru-RU" sz="2400" spc="-1">
              <a:latin typeface="Arial"/>
            </a:endParaRPr>
          </a:p>
          <a:p>
            <a:pPr marL="487668" indent="-283193">
              <a:spcBef>
                <a:spcPts val="756"/>
              </a:spcBef>
              <a:spcAft>
                <a:spcPts val="756"/>
              </a:spcAft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ru-RU" sz="2400" spc="-1">
                <a:solidFill>
                  <a:srgbClr val="000000"/>
                </a:solidFill>
                <a:latin typeface="Calibri"/>
                <a:ea typeface="Calibri"/>
              </a:rPr>
              <a:t>форма - полуструктурированное интервью;</a:t>
            </a:r>
            <a:endParaRPr lang="ru-RU" sz="2400" spc="-1">
              <a:latin typeface="Arial"/>
            </a:endParaRPr>
          </a:p>
          <a:p>
            <a:pPr marL="487668" indent="-283193">
              <a:spcBef>
                <a:spcPts val="756"/>
              </a:spcBef>
              <a:spcAft>
                <a:spcPts val="756"/>
              </a:spcAft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ru-RU" sz="2400" spc="-1">
                <a:solidFill>
                  <a:srgbClr val="000000"/>
                </a:solidFill>
                <a:latin typeface="Calibri"/>
                <a:ea typeface="Calibri"/>
              </a:rPr>
              <a:t>может применяться для испытуемых любого возраста;</a:t>
            </a:r>
            <a:endParaRPr lang="ru-RU" sz="2400" spc="-1">
              <a:latin typeface="Arial"/>
            </a:endParaRPr>
          </a:p>
          <a:p>
            <a:pPr marL="487668" indent="-283193">
              <a:spcBef>
                <a:spcPts val="756"/>
              </a:spcBef>
              <a:spcAft>
                <a:spcPts val="756"/>
              </a:spcAft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ru-RU" sz="2400" spc="-1">
                <a:solidFill>
                  <a:srgbClr val="000000"/>
                </a:solidFill>
                <a:latin typeface="Calibri"/>
                <a:ea typeface="Calibri"/>
              </a:rPr>
              <a:t>позволяет составить представление об адаптивном профиле, выявить сильные и слабые стороны, особые потребности в обучении и т.д.</a:t>
            </a:r>
            <a:endParaRPr lang="ru-RU" sz="2400" spc="-1">
              <a:latin typeface="Arial"/>
            </a:endParaRPr>
          </a:p>
        </p:txBody>
      </p:sp>
      <p:sp>
        <p:nvSpPr>
          <p:cNvPr id="250" name="Google Shape;171;p11"/>
          <p:cNvSpPr/>
          <p:nvPr/>
        </p:nvSpPr>
        <p:spPr>
          <a:xfrm>
            <a:off x="608640" y="273600"/>
            <a:ext cx="10965600" cy="114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Google Shape;172;p11"/>
          <p:cNvSpPr/>
          <p:nvPr/>
        </p:nvSpPr>
        <p:spPr>
          <a:xfrm>
            <a:off x="3571200" y="1020960"/>
            <a:ext cx="8584800" cy="77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320" rIns="0" bIns="0">
            <a:noAutofit/>
          </a:bodyPr>
          <a:lstStyle/>
          <a:p>
            <a:pPr>
              <a:tabLst>
                <a:tab pos="0" algn="l"/>
              </a:tabLst>
            </a:pPr>
            <a:r>
              <a:rPr lang="ru-RU" sz="1600" i="1" spc="-1">
                <a:solidFill>
                  <a:srgbClr val="000000"/>
                </a:solidFill>
                <a:latin typeface="Calibri"/>
                <a:ea typeface="Calibri"/>
              </a:rPr>
              <a:t>Адаптивное поведение - это набор практических, коммуникативных, социальных навыков и представлений, которым люди обучаются и в дальнейшем используют их для функционирования в повседневной жизни.</a:t>
            </a:r>
            <a:endParaRPr lang="ru-RU" sz="1600" spc="-1">
              <a:latin typeface="Arial"/>
            </a:endParaRPr>
          </a:p>
        </p:txBody>
      </p:sp>
      <p:sp>
        <p:nvSpPr>
          <p:cNvPr id="252" name="Google Shape;173;p11"/>
          <p:cNvSpPr/>
          <p:nvPr/>
        </p:nvSpPr>
        <p:spPr>
          <a:xfrm>
            <a:off x="3571200" y="273600"/>
            <a:ext cx="5952480" cy="61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2000"/>
              </a:lnSpc>
              <a:tabLst>
                <a:tab pos="0" algn="l"/>
              </a:tabLst>
            </a:pPr>
            <a:r>
              <a:rPr lang="ru-RU" sz="4000" spc="-1">
                <a:solidFill>
                  <a:srgbClr val="000000"/>
                </a:solidFill>
                <a:latin typeface="Calibri"/>
                <a:ea typeface="Calibri"/>
              </a:rPr>
              <a:t>Адаптивное поведение</a:t>
            </a:r>
            <a:endParaRPr lang="ru-RU" sz="4000" spc="-1">
              <a:latin typeface="Arial"/>
            </a:endParaRPr>
          </a:p>
        </p:txBody>
      </p:sp>
      <p:pic>
        <p:nvPicPr>
          <p:cNvPr id="253" name="Google Shape;174;p11"/>
          <p:cNvPicPr/>
          <p:nvPr/>
        </p:nvPicPr>
        <p:blipFill>
          <a:blip r:embed="rId3"/>
          <a:stretch/>
        </p:blipFill>
        <p:spPr>
          <a:xfrm>
            <a:off x="1123200" y="200160"/>
            <a:ext cx="1245600" cy="14097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60976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2;g1043cd78c29_0_0"/>
          <p:cNvSpPr/>
          <p:nvPr/>
        </p:nvSpPr>
        <p:spPr>
          <a:xfrm>
            <a:off x="277561" y="371351"/>
            <a:ext cx="4721100" cy="102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600" b="1" dirty="0"/>
              <a:t>Оценка эффективности применяемых методик</a:t>
            </a:r>
            <a:endParaRPr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736565" y="433901"/>
            <a:ext cx="575153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/>
              <a:t>Регламентированность практики</a:t>
            </a:r>
          </a:p>
          <a:p>
            <a:pPr algn="ctr"/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структурированное описание, позволяющее воспроизводить вмешательство</a:t>
            </a:r>
          </a:p>
          <a:p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инструменты оценки – внутренние и стандартизованные</a:t>
            </a:r>
          </a:p>
          <a:p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Методические рекомендации по реализации практики для конкретной целевой группы.</a:t>
            </a:r>
          </a:p>
          <a:p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5057" y="2034339"/>
            <a:ext cx="4653604" cy="16142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Проведение исследований с максимально возможным соблюдением принципов доказательности</a:t>
            </a:r>
          </a:p>
        </p:txBody>
      </p:sp>
      <p:sp>
        <p:nvSpPr>
          <p:cNvPr id="14" name="Стрелка вниз 13"/>
          <p:cNvSpPr/>
          <p:nvPr/>
        </p:nvSpPr>
        <p:spPr>
          <a:xfrm rot="16200000">
            <a:off x="5326811" y="475196"/>
            <a:ext cx="353683" cy="46582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 descr="D:\помоги ближнему\лого АСИ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16519"/>
          <a:stretch/>
        </p:blipFill>
        <p:spPr bwMode="auto">
          <a:xfrm>
            <a:off x="8442929" y="3287704"/>
            <a:ext cx="3234749" cy="70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помоги ближнему\ас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549" y="4403865"/>
            <a:ext cx="3993688" cy="203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низ 16"/>
          <p:cNvSpPr/>
          <p:nvPr/>
        </p:nvSpPr>
        <p:spPr>
          <a:xfrm>
            <a:off x="2318176" y="1522983"/>
            <a:ext cx="353683" cy="46582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45058" y="2034339"/>
            <a:ext cx="4653604" cy="16142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Проведение исследований с максимально возможным соблюдением принципов доказательности</a:t>
            </a:r>
          </a:p>
        </p:txBody>
      </p:sp>
      <p:sp>
        <p:nvSpPr>
          <p:cNvPr id="21" name="Стрелка вниз 20"/>
          <p:cNvSpPr/>
          <p:nvPr/>
        </p:nvSpPr>
        <p:spPr>
          <a:xfrm rot="16200000">
            <a:off x="5326812" y="475196"/>
            <a:ext cx="353683" cy="46582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5400000">
            <a:off x="5326810" y="2760141"/>
            <a:ext cx="353683" cy="46582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D:\помоги ближнему\стандар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284" y="3934362"/>
            <a:ext cx="1761465" cy="249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572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180;gdafced3700_0_0"/>
          <p:cNvSpPr/>
          <p:nvPr/>
        </p:nvSpPr>
        <p:spPr>
          <a:xfrm>
            <a:off x="3571200" y="1165440"/>
            <a:ext cx="5658240" cy="98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840" tIns="28320" rIns="99840" bIns="49920">
            <a:noAutofit/>
          </a:bodyPr>
          <a:lstStyle/>
          <a:p>
            <a:pPr>
              <a:tabLst>
                <a:tab pos="0" algn="l"/>
              </a:tabLst>
            </a:pPr>
            <a:r>
              <a:rPr lang="ru-RU" sz="2267" b="1" spc="-1">
                <a:solidFill>
                  <a:srgbClr val="000000"/>
                </a:solidFill>
                <a:latin typeface="Calibri"/>
                <a:ea typeface="Calibri"/>
              </a:rPr>
              <a:t>Шкала адаптивного поведения Вайнленд</a:t>
            </a:r>
            <a:endParaRPr lang="ru-RU" sz="2267" spc="-1">
              <a:latin typeface="Arial"/>
            </a:endParaRPr>
          </a:p>
          <a:p>
            <a:pPr>
              <a:spcBef>
                <a:spcPts val="801"/>
              </a:spcBef>
              <a:tabLst>
                <a:tab pos="0" algn="l"/>
              </a:tabLst>
            </a:pPr>
            <a:r>
              <a:rPr lang="ru-RU" sz="2267" spc="-1">
                <a:solidFill>
                  <a:srgbClr val="000000"/>
                </a:solidFill>
                <a:latin typeface="Calibri"/>
                <a:ea typeface="Calibri"/>
              </a:rPr>
              <a:t>(Vineland Adaptive Behavior Scales — VABS)</a:t>
            </a:r>
            <a:endParaRPr lang="ru-RU" sz="2267" spc="-1">
              <a:latin typeface="Arial"/>
            </a:endParaRPr>
          </a:p>
        </p:txBody>
      </p:sp>
      <p:sp>
        <p:nvSpPr>
          <p:cNvPr id="255" name="Google Shape;181;gdafced3700_0_0"/>
          <p:cNvSpPr/>
          <p:nvPr/>
        </p:nvSpPr>
        <p:spPr>
          <a:xfrm>
            <a:off x="608640" y="273600"/>
            <a:ext cx="10965600" cy="114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256" name="Google Shape;182;gdafced3700_0_0"/>
          <p:cNvGraphicFramePr/>
          <p:nvPr/>
        </p:nvGraphicFramePr>
        <p:xfrm>
          <a:off x="479040" y="2156640"/>
          <a:ext cx="11233440" cy="4365120"/>
        </p:xfrm>
        <a:graphic>
          <a:graphicData uri="http://schemas.openxmlformats.org/drawingml/2006/table">
            <a:tbl>
              <a:tblPr/>
              <a:tblGrid>
                <a:gridCol w="174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8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8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0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1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Сферы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1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Коммуникация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1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Повседневные житейские навыки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1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Социализация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1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Моторика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88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Навыки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Рецептивные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Личные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Межличностное взаимодействие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Крупная моторика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880">
                <a:tc vMerge="1">
                  <a:txBody>
                    <a:bodyPr/>
                    <a:lstStyle/>
                    <a:p>
                      <a:endParaRPr lang="ru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Экспрессивные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Домашние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Игра, времяпрепровождение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Мелкая моторика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120">
                <a:tc vMerge="1">
                  <a:txBody>
                    <a:bodyPr/>
                    <a:lstStyle/>
                    <a:p>
                      <a:endParaRPr lang="ru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Письменные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Общественные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Навыки сотрудничества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US" sz="2400"/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936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Дезадаптивное поведение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3D85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700" b="0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Поведение, которое препятствует тому, чтобы человек успешно адаптировался в ситуации (например, причинение вреда себе или другим, неуместные действия, поведение, мешающее обучению и т.д.</a:t>
                      </a:r>
                      <a:r>
                        <a:rPr lang="en-US" sz="1900" b="0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)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073763"/>
                      </a:solidFill>
                    </a:lnL>
                    <a:lnR w="9360">
                      <a:solidFill>
                        <a:srgbClr val="073763"/>
                      </a:solidFill>
                    </a:lnR>
                    <a:lnT w="9360">
                      <a:solidFill>
                        <a:srgbClr val="073763"/>
                      </a:solidFill>
                    </a:lnT>
                    <a:lnB w="9360">
                      <a:solidFill>
                        <a:srgbClr val="073763"/>
                      </a:solidFill>
                    </a:lnB>
                    <a:solidFill>
                      <a:srgbClr val="3D85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7" name="Google Shape;183;gdafced3700_0_0"/>
          <p:cNvSpPr/>
          <p:nvPr/>
        </p:nvSpPr>
        <p:spPr>
          <a:xfrm>
            <a:off x="3571200" y="273600"/>
            <a:ext cx="5952480" cy="61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2000"/>
              </a:lnSpc>
              <a:tabLst>
                <a:tab pos="0" algn="l"/>
              </a:tabLst>
            </a:pPr>
            <a:r>
              <a:rPr lang="ru-RU" sz="4000" spc="-1">
                <a:solidFill>
                  <a:srgbClr val="000000"/>
                </a:solidFill>
                <a:latin typeface="Calibri"/>
                <a:ea typeface="Calibri"/>
              </a:rPr>
              <a:t>Адаптивное поведение</a:t>
            </a:r>
            <a:endParaRPr lang="ru-RU" sz="4000" spc="-1">
              <a:latin typeface="Arial"/>
            </a:endParaRPr>
          </a:p>
        </p:txBody>
      </p:sp>
      <p:pic>
        <p:nvPicPr>
          <p:cNvPr id="258" name="Google Shape;184;gdafced3700_0_0"/>
          <p:cNvPicPr/>
          <p:nvPr/>
        </p:nvPicPr>
        <p:blipFill>
          <a:blip r:embed="rId3"/>
          <a:stretch/>
        </p:blipFill>
        <p:spPr>
          <a:xfrm>
            <a:off x="1123200" y="200160"/>
            <a:ext cx="1245600" cy="14097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14034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190;p12"/>
          <p:cNvSpPr/>
          <p:nvPr/>
        </p:nvSpPr>
        <p:spPr>
          <a:xfrm>
            <a:off x="608641" y="54522"/>
            <a:ext cx="10965600" cy="90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ru-RU" sz="3600" spc="-1" dirty="0">
                <a:solidFill>
                  <a:srgbClr val="000000"/>
                </a:solidFill>
                <a:latin typeface="Calibri"/>
                <a:ea typeface="Calibri"/>
              </a:rPr>
              <a:t>Адаптивное поведение</a:t>
            </a:r>
            <a:endParaRPr lang="ru-RU" sz="3600" spc="-1" dirty="0">
              <a:latin typeface="Arial"/>
            </a:endParaRPr>
          </a:p>
        </p:txBody>
      </p:sp>
      <p:graphicFrame>
        <p:nvGraphicFramePr>
          <p:cNvPr id="260" name="Google Shape;191;p12"/>
          <p:cNvGraphicFramePr/>
          <p:nvPr>
            <p:extLst>
              <p:ext uri="{D42A27DB-BD31-4B8C-83A1-F6EECF244321}">
                <p14:modId xmlns:p14="http://schemas.microsoft.com/office/powerpoint/2010/main" val="3719068682"/>
              </p:ext>
            </p:extLst>
          </p:nvPr>
        </p:nvGraphicFramePr>
        <p:xfrm>
          <a:off x="215900" y="1439061"/>
          <a:ext cx="10325100" cy="5220018"/>
        </p:xfrm>
        <a:graphic>
          <a:graphicData uri="http://schemas.openxmlformats.org/drawingml/2006/table">
            <a:tbl>
              <a:tblPr/>
              <a:tblGrid>
                <a:gridCol w="120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4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95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7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0808">
                <a:tc>
                  <a:txBody>
                    <a:bodyPr/>
                    <a:lstStyle/>
                    <a:p>
                      <a:pPr algn="ctr">
                        <a:lnSpc>
                          <a:spcPct val="104000"/>
                        </a:lnSpc>
                        <a:tabLst>
                          <a:tab pos="0" algn="l"/>
                        </a:tabLst>
                      </a:pPr>
                      <a:r>
                        <a:rPr lang="ru-RU" sz="19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Сферы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1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Коммуникация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4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1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Повседневные житейские навыки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4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1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Социализация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4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1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Моторика</a:t>
                      </a:r>
                      <a:endParaRPr lang="ru-RU" sz="19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9431">
                <a:tc>
                  <a:txBody>
                    <a:bodyPr/>
                    <a:lstStyle/>
                    <a:p>
                      <a:pPr algn="ctr">
                        <a:lnSpc>
                          <a:spcPct val="104000"/>
                        </a:lnSpc>
                        <a:tabLst>
                          <a:tab pos="0" algn="l"/>
                        </a:tabLst>
                      </a:pPr>
                      <a:r>
                        <a:rPr lang="en-US" sz="1900" b="0" strike="noStrike" spc="-1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Примеры</a:t>
                      </a:r>
                      <a:r>
                        <a:rPr lang="en-US" sz="1900" b="0" strike="noStrike" spc="-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900" b="0" strike="noStrike" spc="-1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навыков</a:t>
                      </a:r>
                      <a:endParaRPr lang="ru-RU" sz="1900" b="0" strike="noStrike" spc="-1" dirty="0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Поворачивает глаза и голову в сторону звука.</a:t>
                      </a:r>
                      <a:endParaRPr lang="ru-RU" sz="17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499"/>
                        </a:spcBef>
                        <a:tabLst>
                          <a:tab pos="0" algn="l"/>
                        </a:tabLst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Жестикулирует, соответствующим образом, обозначая «да», «нет», «я хочу».</a:t>
                      </a:r>
                      <a:endParaRPr lang="ru-RU" sz="17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499"/>
                        </a:spcBef>
                        <a:tabLst>
                          <a:tab pos="0" algn="l"/>
                        </a:tabLst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Пользуется фразами, содержащими существительное и глагол или 2 существительных.</a:t>
                      </a:r>
                      <a:endParaRPr lang="ru-RU" sz="17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499"/>
                        </a:spcBef>
                        <a:tabLst>
                          <a:tab pos="0" algn="l"/>
                        </a:tabLst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Умеет писать свое имя и фамилию.</a:t>
                      </a:r>
                      <a:endParaRPr lang="ru-RU" sz="17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Ест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вилкой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.</a:t>
                      </a:r>
                      <a:endParaRPr lang="ru-RU" sz="17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499"/>
                        </a:spcBef>
                        <a:tabLst>
                          <a:tab pos="0" algn="l"/>
                        </a:tabLst>
                      </a:pP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По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просьбе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выполняет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несложные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поручения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по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дому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.</a:t>
                      </a:r>
                      <a:endParaRPr lang="ru-RU" sz="17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499"/>
                        </a:spcBef>
                        <a:tabLst>
                          <a:tab pos="0" algn="l"/>
                        </a:tabLst>
                      </a:pP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Полностью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самостоятельно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одевается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,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кроме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завязывания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шнурков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.</a:t>
                      </a:r>
                      <a:endParaRPr lang="ru-RU" sz="17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499"/>
                        </a:spcBef>
                        <a:tabLst>
                          <a:tab pos="0" algn="l"/>
                        </a:tabLst>
                      </a:pP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Перед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переходом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улицы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смотрит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в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обе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стороны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.</a:t>
                      </a:r>
                      <a:endParaRPr lang="ru-RU" sz="17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499"/>
                        </a:spcBef>
                        <a:tabLst>
                          <a:tab pos="0" algn="l"/>
                        </a:tabLst>
                      </a:pP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Принимает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ванну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или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душ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без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помощи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Проявляет интерес к детям или сверстникам помимо своих сестер и братьев.</a:t>
                      </a:r>
                      <a:endParaRPr lang="ru-RU" sz="17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499"/>
                        </a:spcBef>
                        <a:tabLst>
                          <a:tab pos="0" algn="l"/>
                        </a:tabLst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Проявляет желание вызвать удовольствие ухаживающего за ним лица.</a:t>
                      </a:r>
                      <a:endParaRPr lang="ru-RU" sz="17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499"/>
                        </a:spcBef>
                        <a:tabLst>
                          <a:tab pos="0" algn="l"/>
                        </a:tabLst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Замечает в самом себе и называет чувства радости, печали, страха и гнева.</a:t>
                      </a:r>
                      <a:endParaRPr lang="ru-RU" sz="17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499"/>
                        </a:spcBef>
                        <a:tabLst>
                          <a:tab pos="0" algn="l"/>
                        </a:tabLst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Имеет друга любого пола, которого предпочитает другим.</a:t>
                      </a:r>
                      <a:endParaRPr lang="ru-RU" sz="1700" b="0" strike="noStrike" spc="-1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Перекладывает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предмет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из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одной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руки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в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другую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.</a:t>
                      </a:r>
                      <a:endParaRPr lang="ru-RU" sz="17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499"/>
                        </a:spcBef>
                        <a:tabLst>
                          <a:tab pos="0" algn="l"/>
                        </a:tabLst>
                      </a:pP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Пользуется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ходьбой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как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основным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способом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перемещения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.</a:t>
                      </a:r>
                      <a:endParaRPr lang="ru-RU" sz="17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499"/>
                        </a:spcBef>
                        <a:tabLst>
                          <a:tab pos="0" algn="l"/>
                        </a:tabLst>
                      </a:pP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Закручивает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и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откручивает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крышки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.</a:t>
                      </a:r>
                      <a:endParaRPr lang="ru-RU" sz="17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499"/>
                        </a:spcBef>
                        <a:tabLst>
                          <a:tab pos="0" algn="l"/>
                        </a:tabLst>
                      </a:pP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Взбирается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на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высокие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игровые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сооружения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.</a:t>
                      </a:r>
                      <a:endParaRPr lang="ru-RU" sz="17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499"/>
                        </a:spcBef>
                        <a:tabLst>
                          <a:tab pos="0" algn="l"/>
                        </a:tabLst>
                      </a:pP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Катается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на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2-колесном (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без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дополнительных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колесиков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)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велосипеде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не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7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падая</a:t>
                      </a: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.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38880" marR="38880" marT="60960" marB="6096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1" name="Google Shape;192;p12"/>
          <p:cNvSpPr/>
          <p:nvPr/>
        </p:nvSpPr>
        <p:spPr>
          <a:xfrm>
            <a:off x="494340" y="848161"/>
            <a:ext cx="248688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720" tIns="45120" rIns="90720" bIns="45120">
            <a:noAutofit/>
          </a:bodyPr>
          <a:lstStyle/>
          <a:p>
            <a:pPr>
              <a:tabLst>
                <a:tab pos="0" algn="l"/>
              </a:tabLst>
            </a:pPr>
            <a:r>
              <a:rPr lang="ru-RU" sz="2267" spc="-1" dirty="0">
                <a:solidFill>
                  <a:srgbClr val="000000"/>
                </a:solidFill>
                <a:latin typeface="Calibri"/>
                <a:ea typeface="Calibri"/>
              </a:rPr>
              <a:t>Примеры навыков</a:t>
            </a:r>
            <a:endParaRPr lang="ru-RU" sz="2267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70236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05;p14"/>
          <p:cNvPicPr/>
          <p:nvPr/>
        </p:nvPicPr>
        <p:blipFill>
          <a:blip r:embed="rId3"/>
          <a:stretch/>
        </p:blipFill>
        <p:spPr>
          <a:xfrm>
            <a:off x="2499360" y="1844160"/>
            <a:ext cx="7184160" cy="4290240"/>
          </a:xfrm>
          <a:prstGeom prst="rect">
            <a:avLst/>
          </a:prstGeom>
          <a:ln w="0">
            <a:noFill/>
          </a:ln>
        </p:spPr>
      </p:pic>
      <p:sp>
        <p:nvSpPr>
          <p:cNvPr id="266" name="Google Shape;206;p14"/>
          <p:cNvSpPr/>
          <p:nvPr/>
        </p:nvSpPr>
        <p:spPr>
          <a:xfrm>
            <a:off x="608640" y="273600"/>
            <a:ext cx="10965600" cy="114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ru-RU" sz="3600" spc="-1">
                <a:solidFill>
                  <a:srgbClr val="000000"/>
                </a:solidFill>
                <a:latin typeface="Calibri"/>
                <a:ea typeface="Calibri"/>
              </a:rPr>
              <a:t>Адаптивное поведение</a:t>
            </a:r>
            <a:endParaRPr lang="ru-RU" sz="3600" spc="-1">
              <a:latin typeface="Arial"/>
            </a:endParaRPr>
          </a:p>
        </p:txBody>
      </p:sp>
      <p:sp>
        <p:nvSpPr>
          <p:cNvPr id="267" name="Google Shape;207;p14"/>
          <p:cNvSpPr/>
          <p:nvPr/>
        </p:nvSpPr>
        <p:spPr>
          <a:xfrm>
            <a:off x="4675200" y="1277760"/>
            <a:ext cx="2840160" cy="38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720" tIns="45120" rIns="90720" bIns="45120">
            <a:noAutofit/>
          </a:bodyPr>
          <a:lstStyle/>
          <a:p>
            <a:pPr>
              <a:tabLst>
                <a:tab pos="0" algn="l"/>
              </a:tabLst>
            </a:pPr>
            <a:r>
              <a:rPr lang="ru-RU" sz="2400" spc="-1">
                <a:solidFill>
                  <a:srgbClr val="000000"/>
                </a:solidFill>
                <a:latin typeface="Calibri"/>
                <a:ea typeface="Calibri"/>
              </a:rPr>
              <a:t>Профиль адаптации</a:t>
            </a:r>
            <a:endParaRPr lang="ru-RU" sz="2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634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7162" y="127604"/>
            <a:ext cx="11425237" cy="1325563"/>
          </a:xfrm>
        </p:spPr>
        <p:txBody>
          <a:bodyPr>
            <a:normAutofit/>
          </a:bodyPr>
          <a:lstStyle/>
          <a:p>
            <a:r>
              <a:rPr lang="ru-RU" sz="3600" dirty="0"/>
              <a:t>Ребенок В. К. </a:t>
            </a:r>
            <a:r>
              <a:rPr lang="en-US" sz="3600" dirty="0"/>
              <a:t>6,8 </a:t>
            </a:r>
            <a:r>
              <a:rPr lang="ru-RU" sz="3600" dirty="0"/>
              <a:t>Диагнозы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163" y="1453167"/>
            <a:ext cx="11930061" cy="482571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3000" dirty="0"/>
              <a:t>Множественные аномалии генома </a:t>
            </a:r>
            <a:br>
              <a:rPr lang="ru-RU" sz="3000" dirty="0"/>
            </a:br>
            <a:r>
              <a:rPr lang="ru-RU" sz="2400" i="1" dirty="0"/>
              <a:t>(</a:t>
            </a:r>
            <a:r>
              <a:rPr lang="en-US" sz="2400" i="1" dirty="0"/>
              <a:t>del</a:t>
            </a:r>
            <a:r>
              <a:rPr lang="ru-RU" sz="2400" i="1" dirty="0"/>
              <a:t> 16(</a:t>
            </a:r>
            <a:r>
              <a:rPr lang="en-US" sz="2400" i="1" dirty="0"/>
              <a:t>q</a:t>
            </a:r>
            <a:r>
              <a:rPr lang="ru-RU" sz="2400" i="1" dirty="0"/>
              <a:t>23.2), </a:t>
            </a:r>
            <a:r>
              <a:rPr lang="ru-RU" sz="2400" i="1" dirty="0" err="1"/>
              <a:t>dupl</a:t>
            </a:r>
            <a:r>
              <a:rPr lang="ru-RU" sz="2400" i="1" dirty="0"/>
              <a:t> </a:t>
            </a:r>
            <a:r>
              <a:rPr lang="ru-RU" sz="2400" i="1" dirty="0" err="1"/>
              <a:t>X</a:t>
            </a:r>
            <a:r>
              <a:rPr lang="ru-RU" sz="2400" i="1" dirty="0"/>
              <a:t>(q27.3), </a:t>
            </a:r>
            <a:r>
              <a:rPr lang="ru-RU" sz="2400" i="1" dirty="0" err="1"/>
              <a:t>делеция</a:t>
            </a:r>
            <a:r>
              <a:rPr lang="ru-RU" sz="2400" i="1" dirty="0"/>
              <a:t> последовательности ДНК гена </a:t>
            </a:r>
            <a:r>
              <a:rPr lang="en-US" sz="2400" i="1" dirty="0"/>
              <a:t>COL</a:t>
            </a:r>
            <a:r>
              <a:rPr lang="ru-RU" sz="2400" i="1" dirty="0"/>
              <a:t>11</a:t>
            </a:r>
            <a:r>
              <a:rPr lang="en-US" sz="2400" i="1" dirty="0"/>
              <a:t>A</a:t>
            </a:r>
            <a:r>
              <a:rPr lang="ru-RU" sz="2400" i="1" dirty="0"/>
              <a:t>1, дупликация последовательности ДНК гена </a:t>
            </a:r>
            <a:r>
              <a:rPr lang="en-US" sz="2400" i="1" dirty="0"/>
              <a:t>OTC</a:t>
            </a:r>
            <a:endParaRPr lang="ru-RU" sz="2400" i="1" dirty="0"/>
          </a:p>
          <a:p>
            <a:pPr>
              <a:spcAft>
                <a:spcPts val="1000"/>
              </a:spcAft>
            </a:pPr>
            <a:r>
              <a:rPr lang="ru-RU" sz="2400" dirty="0"/>
              <a:t> </a:t>
            </a:r>
            <a:r>
              <a:rPr lang="ru-RU" sz="3000" dirty="0"/>
              <a:t>Синдром ломкой хромосомы Х</a:t>
            </a:r>
          </a:p>
          <a:p>
            <a:pPr>
              <a:spcAft>
                <a:spcPts val="1000"/>
              </a:spcAft>
            </a:pPr>
            <a:r>
              <a:rPr lang="ru-RU" sz="2400" dirty="0"/>
              <a:t> </a:t>
            </a:r>
            <a:r>
              <a:rPr lang="ru-RU" sz="3000" dirty="0"/>
              <a:t>Задержка </a:t>
            </a:r>
            <a:r>
              <a:rPr lang="ru-RU" sz="3000" dirty="0" err="1"/>
              <a:t>психоречевого</a:t>
            </a:r>
            <a:r>
              <a:rPr lang="ru-RU" sz="3000" dirty="0"/>
              <a:t> развития, детский аутизм</a:t>
            </a:r>
            <a:r>
              <a:rPr lang="ru-RU" sz="2400" dirty="0"/>
              <a:t> </a:t>
            </a:r>
          </a:p>
          <a:p>
            <a:pPr>
              <a:spcAft>
                <a:spcPts val="1000"/>
              </a:spcAft>
            </a:pPr>
            <a:r>
              <a:rPr lang="ru-RU" sz="3000" dirty="0"/>
              <a:t>Синдром нарушения активности и внимания</a:t>
            </a:r>
          </a:p>
        </p:txBody>
      </p:sp>
    </p:spTree>
    <p:extLst>
      <p:ext uri="{BB962C8B-B14F-4D97-AF65-F5344CB8AC3E}">
        <p14:creationId xmlns:p14="http://schemas.microsoft.com/office/powerpoint/2010/main" val="20146829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50" y="365125"/>
            <a:ext cx="1095375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Ребенок В. К. </a:t>
            </a:r>
            <a:r>
              <a:rPr lang="en-US" sz="3600" dirty="0"/>
              <a:t>6,8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13" y="1889760"/>
            <a:ext cx="11912847" cy="51206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/>
              <a:t>Ребенок посещает детский сад 8 вида (в группе из 15 детей 13 неречевые)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ru-RU" dirty="0"/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/>
              <a:t>Со слов матери психологическое обследование проводилось раз в полгода: задержка </a:t>
            </a:r>
            <a:r>
              <a:rPr lang="ru-RU" dirty="0" err="1"/>
              <a:t>психо</a:t>
            </a:r>
            <a:r>
              <a:rPr lang="ru-RU" dirty="0"/>
              <a:t>-речевого и эмоционально-личностного развития, </a:t>
            </a:r>
            <a:r>
              <a:rPr lang="ru-RU" dirty="0" err="1"/>
              <a:t>психопатоподобное</a:t>
            </a:r>
            <a:r>
              <a:rPr lang="ru-RU" dirty="0"/>
              <a:t> поведении</a:t>
            </a:r>
          </a:p>
        </p:txBody>
      </p:sp>
    </p:spTree>
    <p:extLst>
      <p:ext uri="{BB962C8B-B14F-4D97-AF65-F5344CB8AC3E}">
        <p14:creationId xmlns:p14="http://schemas.microsoft.com/office/powerpoint/2010/main" val="1402350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279400"/>
            <a:ext cx="113538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Ребенок В. К. </a:t>
            </a:r>
            <a:r>
              <a:rPr lang="en-US" sz="3600" dirty="0"/>
              <a:t>6,8. </a:t>
            </a:r>
            <a:r>
              <a:rPr lang="ru-RU" sz="3600" dirty="0"/>
              <a:t>Методы обследования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462" y="1402080"/>
            <a:ext cx="11691938" cy="533399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/>
              <a:t>Регистрация ЭЭГ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/>
              <a:t>Оценка адаптивного поведения с   использованием шкалы адаптивного поведения </a:t>
            </a:r>
            <a:r>
              <a:rPr lang="ru-RU" dirty="0" err="1"/>
              <a:t>Вайнленд</a:t>
            </a:r>
            <a:r>
              <a:rPr lang="ru-RU" dirty="0"/>
              <a:t> (</a:t>
            </a:r>
            <a:r>
              <a:rPr lang="en-US" dirty="0"/>
              <a:t>Vineland</a:t>
            </a:r>
            <a:r>
              <a:rPr lang="ru-RU" dirty="0"/>
              <a:t> </a:t>
            </a:r>
            <a:r>
              <a:rPr lang="en-US" dirty="0"/>
              <a:t>Adaptive</a:t>
            </a:r>
            <a:r>
              <a:rPr lang="ru-RU" dirty="0"/>
              <a:t> </a:t>
            </a:r>
            <a:r>
              <a:rPr lang="en-US" dirty="0"/>
              <a:t>Behavior</a:t>
            </a:r>
            <a:r>
              <a:rPr lang="ru-RU" dirty="0"/>
              <a:t> </a:t>
            </a:r>
            <a:r>
              <a:rPr lang="en-US" dirty="0"/>
              <a:t>Scale</a:t>
            </a:r>
            <a:r>
              <a:rPr lang="ru-RU" dirty="0"/>
              <a:t> – </a:t>
            </a:r>
            <a:r>
              <a:rPr lang="en-US" dirty="0"/>
              <a:t>VABS</a:t>
            </a:r>
            <a:r>
              <a:rPr lang="ru-RU" dirty="0"/>
              <a:t>)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/>
              <a:t>Оценка невербального интеллекта и экспрессивного словаря с использованием </a:t>
            </a:r>
            <a:r>
              <a:rPr lang="ru-RU" dirty="0" err="1"/>
              <a:t>субтестов</a:t>
            </a:r>
            <a:r>
              <a:rPr lang="ru-RU" dirty="0"/>
              <a:t> теста интеллекта </a:t>
            </a:r>
            <a:r>
              <a:rPr lang="en-US" dirty="0"/>
              <a:t>KABC</a:t>
            </a:r>
            <a:r>
              <a:rPr lang="ru-RU" dirty="0"/>
              <a:t>-</a:t>
            </a:r>
            <a:r>
              <a:rPr lang="en-US" dirty="0"/>
              <a:t>II</a:t>
            </a:r>
            <a:r>
              <a:rPr lang="ru-RU" dirty="0"/>
              <a:t> (</a:t>
            </a:r>
            <a:r>
              <a:rPr lang="en-US" dirty="0"/>
              <a:t>Kaufman</a:t>
            </a:r>
            <a:r>
              <a:rPr lang="ru-RU" dirty="0"/>
              <a:t> </a:t>
            </a:r>
            <a:r>
              <a:rPr lang="en-US" dirty="0"/>
              <a:t>Assessment</a:t>
            </a:r>
            <a:r>
              <a:rPr lang="ru-RU" dirty="0"/>
              <a:t> </a:t>
            </a:r>
            <a:r>
              <a:rPr lang="en-US" dirty="0"/>
              <a:t>Battery</a:t>
            </a:r>
            <a:r>
              <a:rPr lang="ru-RU" dirty="0"/>
              <a:t> </a:t>
            </a:r>
            <a:r>
              <a:rPr lang="en-US" dirty="0"/>
              <a:t>for</a:t>
            </a:r>
            <a:r>
              <a:rPr lang="ru-RU" dirty="0"/>
              <a:t> </a:t>
            </a:r>
            <a:r>
              <a:rPr lang="en-US" dirty="0"/>
              <a:t>Children</a:t>
            </a:r>
            <a:r>
              <a:rPr lang="ru-RU" dirty="0"/>
              <a:t>)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/>
              <a:t> Оценку аутистических черт с помощью социально-коммуникативного опросника </a:t>
            </a:r>
            <a:r>
              <a:rPr lang="en-US" dirty="0"/>
              <a:t>SCQ</a:t>
            </a:r>
            <a:r>
              <a:rPr lang="ru-RU" dirty="0"/>
              <a:t>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869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2889" y="279401"/>
            <a:ext cx="11844336" cy="1163638"/>
          </a:xfrm>
        </p:spPr>
        <p:txBody>
          <a:bodyPr>
            <a:normAutofit/>
          </a:bodyPr>
          <a:lstStyle/>
          <a:p>
            <a:r>
              <a:rPr lang="ru-RU" sz="3600" dirty="0"/>
              <a:t>Ребенок В. К. </a:t>
            </a:r>
            <a:r>
              <a:rPr lang="en-US" sz="3600" dirty="0"/>
              <a:t>6,8</a:t>
            </a:r>
            <a:r>
              <a:rPr lang="ru-RU" sz="3600" dirty="0"/>
              <a:t>. Результаты обследования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889" y="1443038"/>
            <a:ext cx="11730035" cy="5214937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ru-RU" sz="2400" dirty="0"/>
              <a:t>Индекс невербального интеллекта </a:t>
            </a:r>
            <a:r>
              <a:rPr lang="ru-RU" sz="3000" dirty="0"/>
              <a:t>101 балл</a:t>
            </a:r>
            <a:r>
              <a:rPr lang="ru-RU" sz="2400" dirty="0"/>
              <a:t>.</a:t>
            </a:r>
          </a:p>
          <a:p>
            <a:pPr>
              <a:spcAft>
                <a:spcPts val="1000"/>
              </a:spcAft>
            </a:pPr>
            <a:r>
              <a:rPr lang="ru-RU" sz="2400" dirty="0"/>
              <a:t>Оценки за большинство выполненных заданий находились в границах диапазона возрастных нормативных значений. </a:t>
            </a:r>
          </a:p>
          <a:p>
            <a:pPr>
              <a:spcAft>
                <a:spcPts val="1000"/>
              </a:spcAft>
            </a:pPr>
            <a:r>
              <a:rPr lang="ru-RU" sz="2400" dirty="0"/>
              <a:t>Баллы за задания, направленные на оценку </a:t>
            </a:r>
            <a:r>
              <a:rPr lang="ru-RU" sz="3000" dirty="0"/>
              <a:t>конструктивного </a:t>
            </a:r>
            <a:r>
              <a:rPr lang="ru-RU" sz="3000" dirty="0" err="1"/>
              <a:t>праксиса</a:t>
            </a:r>
            <a:r>
              <a:rPr lang="ru-RU" sz="3000" dirty="0"/>
              <a:t> </a:t>
            </a:r>
            <a:r>
              <a:rPr lang="ru-RU" sz="2400" dirty="0"/>
              <a:t>и </a:t>
            </a:r>
            <a:r>
              <a:rPr lang="ru-RU" sz="3000" dirty="0"/>
              <a:t>зрительного анализа и синтеза</a:t>
            </a:r>
            <a:r>
              <a:rPr lang="ru-RU" sz="2400" dirty="0"/>
              <a:t> превышали нормативные значения. </a:t>
            </a:r>
          </a:p>
          <a:p>
            <a:pPr>
              <a:spcAft>
                <a:spcPts val="1000"/>
              </a:spcAft>
            </a:pPr>
            <a:r>
              <a:rPr lang="ru-RU" sz="2400" dirty="0"/>
              <a:t>Ярко проявилась </a:t>
            </a:r>
            <a:r>
              <a:rPr lang="ru-RU" sz="3000" dirty="0"/>
              <a:t>обучаемость ребенка</a:t>
            </a:r>
            <a:r>
              <a:rPr lang="ru-RU" sz="2400" dirty="0"/>
              <a:t>,  способность перенесения нового опыта на тождественные задания с усложнением </a:t>
            </a:r>
          </a:p>
          <a:p>
            <a:pPr>
              <a:spcAft>
                <a:spcPts val="1000"/>
              </a:spcAft>
            </a:pPr>
            <a:r>
              <a:rPr lang="ru-RU" sz="3000" dirty="0"/>
              <a:t>Контроль </a:t>
            </a:r>
            <a:r>
              <a:rPr lang="ru-RU" sz="2400" dirty="0"/>
              <a:t>собственных </a:t>
            </a:r>
            <a:r>
              <a:rPr lang="ru-RU" sz="3000" dirty="0"/>
              <a:t>ошибок</a:t>
            </a:r>
          </a:p>
          <a:p>
            <a:pPr>
              <a:spcAft>
                <a:spcPts val="1000"/>
              </a:spcAft>
            </a:pPr>
            <a:r>
              <a:rPr lang="ru-RU" sz="2400" dirty="0"/>
              <a:t>Единственный </a:t>
            </a:r>
            <a:r>
              <a:rPr lang="ru-RU" sz="2400" dirty="0" err="1"/>
              <a:t>субтест</a:t>
            </a:r>
            <a:r>
              <a:rPr lang="ru-RU" sz="2400" dirty="0"/>
              <a:t>, вызвавший </a:t>
            </a:r>
            <a:r>
              <a:rPr lang="ru-RU" sz="3000" dirty="0"/>
              <a:t>затруднения</a:t>
            </a:r>
            <a:r>
              <a:rPr lang="ru-RU" sz="2400" dirty="0"/>
              <a:t> - </a:t>
            </a:r>
            <a:r>
              <a:rPr lang="ru-RU" sz="3000" dirty="0"/>
              <a:t>динамический </a:t>
            </a:r>
            <a:r>
              <a:rPr lang="ru-RU" sz="3000" dirty="0" err="1"/>
              <a:t>праксис</a:t>
            </a:r>
            <a:r>
              <a:rPr lang="ru-RU" sz="2400" dirty="0"/>
              <a:t> </a:t>
            </a:r>
          </a:p>
          <a:p>
            <a:pPr>
              <a:spcAft>
                <a:spcPts val="1000"/>
              </a:spcAft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74613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2889" y="279400"/>
            <a:ext cx="11844336" cy="1325563"/>
          </a:xfrm>
        </p:spPr>
        <p:txBody>
          <a:bodyPr>
            <a:normAutofit/>
          </a:bodyPr>
          <a:lstStyle/>
          <a:p>
            <a:r>
              <a:rPr lang="ru-RU" sz="3600" dirty="0"/>
              <a:t>Ребенок В. К. </a:t>
            </a:r>
            <a:r>
              <a:rPr lang="en-US" sz="3600" dirty="0"/>
              <a:t>6,8</a:t>
            </a:r>
            <a:r>
              <a:rPr lang="ru-RU" sz="3600" dirty="0"/>
              <a:t>. Результаты обследования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889" y="1981201"/>
            <a:ext cx="11844336" cy="3947160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ru-RU" sz="2400" dirty="0"/>
              <a:t>Уровень адаптации по Шкале адаптивного поведения </a:t>
            </a:r>
            <a:r>
              <a:rPr lang="ru-RU" sz="2400" dirty="0" err="1"/>
              <a:t>Вайнеленд</a:t>
            </a:r>
            <a:r>
              <a:rPr lang="ru-RU" sz="2400" dirty="0"/>
              <a:t> был оценен как </a:t>
            </a:r>
            <a:r>
              <a:rPr lang="ru-RU" sz="3000" dirty="0"/>
              <a:t>низкий</a:t>
            </a:r>
            <a:r>
              <a:rPr lang="ru-RU" sz="2400" dirty="0"/>
              <a:t> или </a:t>
            </a:r>
            <a:r>
              <a:rPr lang="ru-RU" sz="3000" dirty="0"/>
              <a:t>умеренно низкий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3000" dirty="0"/>
              <a:t>Превышение</a:t>
            </a:r>
            <a:r>
              <a:rPr lang="ru-RU" sz="2400" dirty="0"/>
              <a:t> суммарного показателя по социально-коммуникативному опроснику стало основанием для рекомендации о прохождении дополнительного обследования с использованием </a:t>
            </a:r>
            <a:r>
              <a:rPr lang="en-US" sz="2400" dirty="0"/>
              <a:t>ADOS</a:t>
            </a:r>
            <a:r>
              <a:rPr lang="ru-RU" sz="2400" dirty="0"/>
              <a:t>. </a:t>
            </a:r>
          </a:p>
          <a:p>
            <a:pPr>
              <a:spcAft>
                <a:spcPts val="1000"/>
              </a:spcAft>
            </a:pPr>
            <a:r>
              <a:rPr lang="ru-RU" sz="2400" dirty="0"/>
              <a:t>Результаты по методике </a:t>
            </a:r>
            <a:r>
              <a:rPr lang="en-US" sz="2400" dirty="0"/>
              <a:t>ADOS</a:t>
            </a:r>
            <a:r>
              <a:rPr lang="ru-RU" sz="2400" dirty="0"/>
              <a:t> </a:t>
            </a:r>
            <a:r>
              <a:rPr lang="ru-RU" sz="3000" dirty="0"/>
              <a:t>не</a:t>
            </a:r>
            <a:r>
              <a:rPr lang="ru-RU" sz="2400" dirty="0"/>
              <a:t> подтвердили гипотезу о наличии </a:t>
            </a:r>
            <a:r>
              <a:rPr lang="ru-RU" sz="3000" dirty="0"/>
              <a:t>РАС</a:t>
            </a:r>
          </a:p>
        </p:txBody>
      </p:sp>
    </p:spTree>
    <p:extLst>
      <p:ext uri="{BB962C8B-B14F-4D97-AF65-F5344CB8AC3E}">
        <p14:creationId xmlns:p14="http://schemas.microsoft.com/office/powerpoint/2010/main" val="3166019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ED4FDFA-FF8F-EE46-A46B-EA4FB4375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US" sz="6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648976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4B67A-DE1F-E949-8E5A-47AE4791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77825"/>
            <a:ext cx="10515600" cy="1325563"/>
          </a:xfrm>
        </p:spPr>
        <p:txBody>
          <a:bodyPr/>
          <a:lstStyle/>
          <a:p>
            <a:r>
              <a:rPr lang="ru-RU" dirty="0"/>
              <a:t>Стандартизованный тест</a:t>
            </a:r>
            <a:endParaRPr lang="ru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E7893B-DB19-2C43-9C12-48941C57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73312"/>
            <a:ext cx="10515600" cy="2111375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dirty="0"/>
              <a:t>Психологический тест с четко определенными неизменным списком заданий, протоколом проведения инструкцией, методами обработки результатов и подсчета баллов.</a:t>
            </a:r>
            <a:endParaRPr lang="ru-US" dirty="0"/>
          </a:p>
        </p:txBody>
      </p:sp>
    </p:spTree>
    <p:extLst>
      <p:ext uri="{BB962C8B-B14F-4D97-AF65-F5344CB8AC3E}">
        <p14:creationId xmlns:p14="http://schemas.microsoft.com/office/powerpoint/2010/main" val="42515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663" y="123388"/>
            <a:ext cx="11974744" cy="1147852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x-none" altLang="x-none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Протокол психологического </a:t>
            </a:r>
            <a:r>
              <a:rPr kumimoji="0" lang="x-none" altLang="x-none" sz="36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обследования ребенка</a:t>
            </a:r>
            <a:endParaRPr lang="ru-RU" sz="36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851870"/>
              </p:ext>
            </p:extLst>
          </p:nvPr>
        </p:nvGraphicFramePr>
        <p:xfrm>
          <a:off x="414145" y="1501080"/>
          <a:ext cx="10317356" cy="4892691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950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85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Скрининговые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методы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Социально-коммуникативный опросник (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SCQ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Опросник на определение тяжести аутистических расстройств (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CARS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),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Модифицированная анкета для определения риска аутизма у детей раннего возраста (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CHAT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Диагностический протокол для определения риска РАС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План диагностического обследования при аутизме (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ADOS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Интервью для диагностики аутизма 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ADIR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56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Когнитивное развитие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Тест Векслера – детский вариант 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WISC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Батарея тестов Кауфманов (К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ABC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II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Психолого-образовательный профиль (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PEP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-3)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Leiter-3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3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Развитие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социальной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сферы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Шкала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адаптивного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поведения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Вайн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е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ленд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00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0" y="107950"/>
            <a:ext cx="11449050" cy="906463"/>
          </a:xfrm>
        </p:spPr>
        <p:txBody>
          <a:bodyPr>
            <a:normAutofit/>
          </a:bodyPr>
          <a:lstStyle/>
          <a:p>
            <a:r>
              <a:rPr lang="en-US" sz="3600" dirty="0"/>
              <a:t>M-CHAT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309" t="19167" r="23133" b="24067"/>
          <a:stretch/>
        </p:blipFill>
        <p:spPr>
          <a:xfrm>
            <a:off x="742950" y="1153100"/>
            <a:ext cx="9483501" cy="5596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9824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068" y="176785"/>
            <a:ext cx="11186532" cy="1325563"/>
          </a:xfrm>
        </p:spPr>
        <p:txBody>
          <a:bodyPr/>
          <a:lstStyle/>
          <a:p>
            <a:r>
              <a:rPr lang="ru" dirty="0"/>
              <a:t>SCQ Социально-коммуникативный опросник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1519430"/>
            <a:ext cx="11603154" cy="51617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" sz="2400" dirty="0"/>
              <a:t>40 вопросов, подразумевающих ответы «да» или «нет»</a:t>
            </a: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Д</a:t>
            </a:r>
            <a:r>
              <a:rPr lang="ru" sz="2400" dirty="0"/>
              <a:t>ва варианта бланка SCQ:</a:t>
            </a:r>
          </a:p>
          <a:p>
            <a:pPr>
              <a:spcBef>
                <a:spcPts val="2133"/>
              </a:spcBef>
            </a:pPr>
            <a:r>
              <a:rPr lang="ru" sz="2400" dirty="0"/>
              <a:t>«В течение жизни» - заполняется с учетом всей истории развития ребенка (результаты могут быть основанием для направления на более подробное обследование);</a:t>
            </a:r>
            <a:endParaRPr lang="ru-RU" sz="2400" dirty="0"/>
          </a:p>
          <a:p>
            <a:pPr>
              <a:spcBef>
                <a:spcPts val="2133"/>
              </a:spcBef>
            </a:pPr>
            <a:endParaRPr lang="ru" sz="2400" dirty="0"/>
          </a:p>
          <a:p>
            <a:r>
              <a:rPr lang="ru" sz="2400" dirty="0"/>
              <a:t>«В настоящее время» - заполняется относительно поведения ребенка в течении последних 3 месяцев (результаты помогают оценить динамику аутистических проявлений).</a:t>
            </a:r>
          </a:p>
          <a:p>
            <a:endParaRPr lang="en-US" sz="2400" dirty="0"/>
          </a:p>
          <a:p>
            <a:r>
              <a:rPr lang="ru-RU" sz="2400" dirty="0"/>
              <a:t>Пороговое значение 15 баллов</a:t>
            </a:r>
            <a:endParaRPr lang="ru" sz="2400" dirty="0"/>
          </a:p>
        </p:txBody>
      </p:sp>
    </p:spTree>
    <p:extLst>
      <p:ext uri="{BB962C8B-B14F-4D97-AF65-F5344CB8AC3E}">
        <p14:creationId xmlns:p14="http://schemas.microsoft.com/office/powerpoint/2010/main" val="1130569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271" y="152400"/>
            <a:ext cx="9277929" cy="843565"/>
          </a:xfrm>
        </p:spPr>
        <p:txBody>
          <a:bodyPr>
            <a:normAutofit/>
          </a:bodyPr>
          <a:lstStyle/>
          <a:p>
            <a:r>
              <a:rPr lang="ru-RU" sz="3600" dirty="0"/>
              <a:t>Социально-коммуникативный опросник (</a:t>
            </a:r>
            <a:r>
              <a:rPr lang="en-US" sz="3600" dirty="0"/>
              <a:t>SCQ</a:t>
            </a:r>
            <a:r>
              <a:rPr lang="ru-RU" sz="3600" dirty="0"/>
              <a:t>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A23284-818F-804E-B082-B5B75116F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78" t="18021" r="17889" b="9334"/>
          <a:stretch/>
        </p:blipFill>
        <p:spPr>
          <a:xfrm>
            <a:off x="1334618" y="1146963"/>
            <a:ext cx="7509233" cy="54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57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1542</Words>
  <Application>Microsoft Macintosh PowerPoint</Application>
  <PresentationFormat>Широкоэкранный</PresentationFormat>
  <Paragraphs>274</Paragraphs>
  <Slides>48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Symbol</vt:lpstr>
      <vt:lpstr>Times New Roman</vt:lpstr>
      <vt:lpstr>Тема Office</vt:lpstr>
      <vt:lpstr>Использование стандартизованных диагностических инструментов при оценке эффективности  практик работы с детьми с РАС</vt:lpstr>
      <vt:lpstr>Презентация PowerPoint</vt:lpstr>
      <vt:lpstr>Презентация PowerPoint</vt:lpstr>
      <vt:lpstr>Презентация PowerPoint</vt:lpstr>
      <vt:lpstr>Стандартизованный тест</vt:lpstr>
      <vt:lpstr>Протокол психологического обследования ребенка</vt:lpstr>
      <vt:lpstr>M-CHAT</vt:lpstr>
      <vt:lpstr>SCQ Социально-коммуникативный опросник</vt:lpstr>
      <vt:lpstr>Социально-коммуникативный опросник (SCQ)</vt:lpstr>
      <vt:lpstr>План диагностического обследования при аутизме ADOS-2</vt:lpstr>
      <vt:lpstr>ADOS-2 состоит из пяти модулей</vt:lpstr>
      <vt:lpstr>Презентация PowerPoint</vt:lpstr>
      <vt:lpstr>Свободная игра</vt:lpstr>
      <vt:lpstr>Реакция на имя</vt:lpstr>
      <vt:lpstr>Реакция на совместное внимание</vt:lpstr>
      <vt:lpstr>Совместное внимание</vt:lpstr>
      <vt:lpstr>Игра с мыльными пузырями</vt:lpstr>
      <vt:lpstr>Функциональная и символическая имитация</vt:lpstr>
      <vt:lpstr>Празднование дня рождения</vt:lpstr>
      <vt:lpstr>Интеллект</vt:lpstr>
      <vt:lpstr>Интеллект</vt:lpstr>
      <vt:lpstr>Измерение интеллекта</vt:lpstr>
      <vt:lpstr>Профиль интеллекта</vt:lpstr>
      <vt:lpstr>Индекс интеллекта (IQ)</vt:lpstr>
      <vt:lpstr>Презентация PowerPoint</vt:lpstr>
      <vt:lpstr>Интеллект</vt:lpstr>
      <vt:lpstr>Презентация PowerPoint</vt:lpstr>
      <vt:lpstr>Интеллект при аутизме</vt:lpstr>
      <vt:lpstr>Особенности интеллекта при аутизме</vt:lpstr>
      <vt:lpstr>Неравномерный профиль способностей</vt:lpstr>
      <vt:lpstr>Презентация PowerPoint</vt:lpstr>
      <vt:lpstr>Презентация PowerPoint</vt:lpstr>
      <vt:lpstr>Психолого-образовательный профиль</vt:lpstr>
      <vt:lpstr>Презентация PowerPoint</vt:lpstr>
      <vt:lpstr>Презентация PowerPoint</vt:lpstr>
      <vt:lpstr>Обработка результатов</vt:lpstr>
      <vt:lpstr>Обработка результатов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Ребенок В. К. 6,8 Диагнозы</vt:lpstr>
      <vt:lpstr>Ребенок В. К. 6,8</vt:lpstr>
      <vt:lpstr>Ребенок В. К. 6,8. Методы обследования</vt:lpstr>
      <vt:lpstr>Ребенок В. К. 6,8. Результаты обследования</vt:lpstr>
      <vt:lpstr>Ребенок В. К. 6,8. Результаты обследования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стандартизованных диагностических инструментов при оценке эффективности  практик работы с детьми с РАС</dc:title>
  <dc:creator>Daria Pereverzeva</dc:creator>
  <cp:lastModifiedBy>Daria Pereverzeva</cp:lastModifiedBy>
  <cp:revision>1</cp:revision>
  <dcterms:created xsi:type="dcterms:W3CDTF">2021-11-24T21:41:30Z</dcterms:created>
  <dcterms:modified xsi:type="dcterms:W3CDTF">2021-11-24T21:43:28Z</dcterms:modified>
</cp:coreProperties>
</file>